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60" r:id="rId4"/>
    <p:sldId id="264" r:id="rId5"/>
    <p:sldId id="262" r:id="rId6"/>
    <p:sldId id="263" r:id="rId7"/>
    <p:sldId id="265" r:id="rId8"/>
    <p:sldId id="266" r:id="rId9"/>
    <p:sldId id="267" r:id="rId10"/>
    <p:sldId id="268" r:id="rId11"/>
    <p:sldId id="269" r:id="rId12"/>
    <p:sldId id="271"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61" r:id="rId35"/>
  </p:sldIdLst>
  <p:sldSz cx="14630400" cy="82296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Heebo" pitchFamily="2" charset="-79"/>
      <p:regular r:id="rId43"/>
      <p:bold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684" y="78"/>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057400" y="2133600"/>
            <a:ext cx="1047326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0" u="none" strike="noStrike" cap="none" dirty="0">
                <a:solidFill>
                  <a:schemeClr val="lt1"/>
                </a:solidFill>
                <a:latin typeface="Roboto"/>
                <a:ea typeface="Roboto"/>
                <a:cs typeface="Roboto"/>
                <a:sym typeface="Roboto"/>
              </a:rPr>
              <a:t>ADVANCED EXCEL FEATURES</a:t>
            </a:r>
            <a:endParaRPr lang="en-US" sz="5400" b="1" dirty="0">
              <a:solidFill>
                <a:schemeClr val="lt1"/>
              </a:solidFill>
              <a:latin typeface="Roboto"/>
              <a:ea typeface="Roboto"/>
              <a:cs typeface="Roboto"/>
              <a:sym typeface="Roboto"/>
            </a:endParaRPr>
          </a:p>
        </p:txBody>
      </p:sp>
      <p:sp>
        <p:nvSpPr>
          <p:cNvPr id="88" name="Google Shape;88;p13"/>
          <p:cNvSpPr/>
          <p:nvPr/>
        </p:nvSpPr>
        <p:spPr>
          <a:xfrm flipV="1">
            <a:off x="2209799" y="3001574"/>
            <a:ext cx="9287933" cy="706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304799" y="4953000"/>
            <a:ext cx="572346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January 20, 2024</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304799" y="5801161"/>
            <a:ext cx="965200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TUSHAR GOYAL </a:t>
            </a:r>
            <a:r>
              <a:rPr lang="en-US" sz="3200" b="1" dirty="0">
                <a:solidFill>
                  <a:schemeClr val="lt1"/>
                </a:solidFill>
                <a:latin typeface="Calibri Light" panose="020F0302020204030204" pitchFamily="34" charset="0"/>
                <a:ea typeface="Roboto"/>
                <a:cs typeface="Roboto"/>
                <a:sym typeface="Roboto"/>
              </a:rPr>
              <a:t>I </a:t>
            </a:r>
            <a:r>
              <a:rPr lang="en-US" sz="2500" b="1" dirty="0">
                <a:solidFill>
                  <a:schemeClr val="lt1"/>
                </a:solidFill>
                <a:latin typeface="Roboto" panose="02000000000000000000" pitchFamily="2" charset="0"/>
                <a:ea typeface="Roboto" panose="02000000000000000000" pitchFamily="2" charset="0"/>
                <a:cs typeface="Roboto" panose="02000000000000000000" pitchFamily="2" charset="0"/>
                <a:sym typeface="Roboto"/>
              </a:rPr>
              <a:t>SANSKAR</a:t>
            </a: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sym typeface="Roboto"/>
              </a:rPr>
              <a:t> </a:t>
            </a:r>
            <a:r>
              <a:rPr lang="en-US" sz="2500" b="1" dirty="0">
                <a:solidFill>
                  <a:schemeClr val="lt1"/>
                </a:solidFill>
                <a:latin typeface="Roboto" panose="02000000000000000000" pitchFamily="2" charset="0"/>
                <a:ea typeface="Roboto" panose="02000000000000000000" pitchFamily="2" charset="0"/>
                <a:cs typeface="Roboto" panose="02000000000000000000" pitchFamily="2" charset="0"/>
                <a:sym typeface="Roboto"/>
              </a:rPr>
              <a:t>JAIN</a:t>
            </a:r>
            <a:endParaRPr sz="2500" b="1" dirty="0">
              <a:solidFill>
                <a:schemeClr val="lt1"/>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304801" y="6293514"/>
            <a:ext cx="6709186"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ISHA CHHABRA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66F818-B604-EFC2-5523-14B6ECE9B0DC}"/>
              </a:ext>
            </a:extLst>
          </p:cNvPr>
          <p:cNvPicPr>
            <a:picLocks noChangeAspect="1"/>
          </p:cNvPicPr>
          <p:nvPr/>
        </p:nvPicPr>
        <p:blipFill rotWithShape="1">
          <a:blip r:embed="rId2"/>
          <a:srcRect b="19"/>
          <a:stretch/>
        </p:blipFill>
        <p:spPr>
          <a:xfrm>
            <a:off x="20" y="0"/>
            <a:ext cx="14630380" cy="8229600"/>
          </a:xfrm>
          <a:prstGeom prst="rect">
            <a:avLst/>
          </a:prstGeom>
        </p:spPr>
      </p:pic>
      <p:pic>
        <p:nvPicPr>
          <p:cNvPr id="3" name="Google Shape;145;p17" descr="Presentation Slides-06.png">
            <a:extLst>
              <a:ext uri="{FF2B5EF4-FFF2-40B4-BE49-F238E27FC236}">
                <a16:creationId xmlns:a16="http://schemas.microsoft.com/office/drawing/2014/main" id="{12F41BA0-76BF-6D64-C84B-4D02E4C0CABC}"/>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5" name="Google Shape;150;p17">
            <a:extLst>
              <a:ext uri="{FF2B5EF4-FFF2-40B4-BE49-F238E27FC236}">
                <a16:creationId xmlns:a16="http://schemas.microsoft.com/office/drawing/2014/main" id="{C0E9D63D-B6CF-A756-1F6C-368E1AB69F3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8" name="Google Shape;146;p17">
            <a:extLst>
              <a:ext uri="{FF2B5EF4-FFF2-40B4-BE49-F238E27FC236}">
                <a16:creationId xmlns:a16="http://schemas.microsoft.com/office/drawing/2014/main" id="{7A156151-1359-72E7-E388-AD75C47C0777}"/>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9" name="Google Shape;97;p14">
            <a:extLst>
              <a:ext uri="{FF2B5EF4-FFF2-40B4-BE49-F238E27FC236}">
                <a16:creationId xmlns:a16="http://schemas.microsoft.com/office/drawing/2014/main" id="{C45BE433-9044-9EEF-17B3-FC9518A4417C}"/>
              </a:ext>
            </a:extLst>
          </p:cNvPr>
          <p:cNvSpPr/>
          <p:nvPr/>
        </p:nvSpPr>
        <p:spPr>
          <a:xfrm>
            <a:off x="3785938" y="716280"/>
            <a:ext cx="6978316"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8953108B-465B-8CDB-0FB9-1EB03E9E5CEE}"/>
              </a:ext>
            </a:extLst>
          </p:cNvPr>
          <p:cNvSpPr txBox="1"/>
          <p:nvPr/>
        </p:nvSpPr>
        <p:spPr>
          <a:xfrm>
            <a:off x="287867" y="1016000"/>
            <a:ext cx="10744199" cy="501676"/>
          </a:xfrm>
          <a:prstGeom prst="rect">
            <a:avLst/>
          </a:prstGeom>
          <a:noFill/>
        </p:spPr>
        <p:txBody>
          <a:bodyPr wrap="square">
            <a:spAutoFit/>
          </a:bodyPr>
          <a:lstStyle/>
          <a:p>
            <a:pPr marL="0" marR="0" lvl="0" indent="0" algn="l" rtl="0">
              <a:lnSpc>
                <a:spcPct val="120000"/>
              </a:lnSpc>
              <a:spcBef>
                <a:spcPts val="0"/>
              </a:spcBef>
              <a:spcAft>
                <a:spcPts val="0"/>
              </a:spcAft>
              <a:buNone/>
            </a:pPr>
            <a:r>
              <a:rPr lang="en-US" sz="2400" b="1" dirty="0">
                <a:solidFill>
                  <a:srgbClr val="8AAA3F"/>
                </a:solidFill>
                <a:latin typeface="Roboto"/>
                <a:ea typeface="Roboto"/>
                <a:cs typeface="Roboto"/>
                <a:sym typeface="Roboto"/>
              </a:rPr>
              <a:t>ILLUSTRATION-2 </a:t>
            </a:r>
            <a:endParaRPr lang="en-US" sz="1400" b="1" dirty="0">
              <a:solidFill>
                <a:srgbClr val="8AAA3F"/>
              </a:solidFill>
              <a:latin typeface="Roboto"/>
              <a:ea typeface="Roboto"/>
              <a:cs typeface="Roboto"/>
              <a:sym typeface="Roboto"/>
            </a:endParaRPr>
          </a:p>
        </p:txBody>
      </p:sp>
      <p:pic>
        <p:nvPicPr>
          <p:cNvPr id="6" name="Picture 5">
            <a:extLst>
              <a:ext uri="{FF2B5EF4-FFF2-40B4-BE49-F238E27FC236}">
                <a16:creationId xmlns:a16="http://schemas.microsoft.com/office/drawing/2014/main" id="{56339032-418E-9A32-500E-5B6C60FF0B5D}"/>
              </a:ext>
            </a:extLst>
          </p:cNvPr>
          <p:cNvPicPr>
            <a:picLocks noChangeAspect="1"/>
          </p:cNvPicPr>
          <p:nvPr/>
        </p:nvPicPr>
        <p:blipFill>
          <a:blip r:embed="rId4"/>
          <a:stretch>
            <a:fillRect/>
          </a:stretch>
        </p:blipFill>
        <p:spPr>
          <a:xfrm>
            <a:off x="508000" y="1521994"/>
            <a:ext cx="13179795" cy="6314905"/>
          </a:xfrm>
          <a:prstGeom prst="rect">
            <a:avLst/>
          </a:prstGeom>
        </p:spPr>
      </p:pic>
    </p:spTree>
    <p:extLst>
      <p:ext uri="{BB962C8B-B14F-4D97-AF65-F5344CB8AC3E}">
        <p14:creationId xmlns:p14="http://schemas.microsoft.com/office/powerpoint/2010/main" val="224618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2865F-221E-9B70-75FD-202FA6809376}"/>
              </a:ext>
            </a:extLst>
          </p:cNvPr>
          <p:cNvPicPr>
            <a:picLocks noChangeAspect="1"/>
          </p:cNvPicPr>
          <p:nvPr/>
        </p:nvPicPr>
        <p:blipFill rotWithShape="1">
          <a:blip r:embed="rId2"/>
          <a:srcRect b="19"/>
          <a:stretch/>
        </p:blipFill>
        <p:spPr>
          <a:xfrm>
            <a:off x="20" y="0"/>
            <a:ext cx="14630380" cy="8229600"/>
          </a:xfrm>
          <a:prstGeom prst="rect">
            <a:avLst/>
          </a:prstGeom>
        </p:spPr>
      </p:pic>
      <p:sp>
        <p:nvSpPr>
          <p:cNvPr id="5" name="Google Shape;150;p17">
            <a:extLst>
              <a:ext uri="{FF2B5EF4-FFF2-40B4-BE49-F238E27FC236}">
                <a16:creationId xmlns:a16="http://schemas.microsoft.com/office/drawing/2014/main" id="{70E3CB45-EA70-D1D8-BCD0-05593C27B44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6" name="Google Shape;145;p17" descr="Presentation Slides-06.png">
            <a:extLst>
              <a:ext uri="{FF2B5EF4-FFF2-40B4-BE49-F238E27FC236}">
                <a16:creationId xmlns:a16="http://schemas.microsoft.com/office/drawing/2014/main" id="{FD9CD458-913B-E714-1AF5-B9586B026A67}"/>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7" name="Google Shape;146;p17">
            <a:extLst>
              <a:ext uri="{FF2B5EF4-FFF2-40B4-BE49-F238E27FC236}">
                <a16:creationId xmlns:a16="http://schemas.microsoft.com/office/drawing/2014/main" id="{EFFBCDB0-F147-2A81-28CC-B1F303F39E83}"/>
              </a:ext>
            </a:extLst>
          </p:cNvPr>
          <p:cNvSpPr txBox="1"/>
          <p:nvPr/>
        </p:nvSpPr>
        <p:spPr>
          <a:xfrm>
            <a:off x="5774267" y="54153"/>
            <a:ext cx="21336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INDEX</a:t>
            </a:r>
            <a:endParaRPr sz="4000" b="1" dirty="0">
              <a:solidFill>
                <a:srgbClr val="585852"/>
              </a:solidFill>
              <a:latin typeface="Roboto"/>
              <a:ea typeface="Roboto"/>
              <a:cs typeface="Roboto"/>
              <a:sym typeface="Roboto"/>
            </a:endParaRPr>
          </a:p>
        </p:txBody>
      </p:sp>
      <p:sp>
        <p:nvSpPr>
          <p:cNvPr id="8" name="Google Shape;97;p14">
            <a:extLst>
              <a:ext uri="{FF2B5EF4-FFF2-40B4-BE49-F238E27FC236}">
                <a16:creationId xmlns:a16="http://schemas.microsoft.com/office/drawing/2014/main" id="{CE56106E-0C4C-BC9B-7C64-2B0F12D41BF6}"/>
              </a:ext>
            </a:extLst>
          </p:cNvPr>
          <p:cNvSpPr/>
          <p:nvPr/>
        </p:nvSpPr>
        <p:spPr>
          <a:xfrm>
            <a:off x="5817823" y="756071"/>
            <a:ext cx="1497378"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9" name="Google Shape;146;p17">
            <a:extLst>
              <a:ext uri="{FF2B5EF4-FFF2-40B4-BE49-F238E27FC236}">
                <a16:creationId xmlns:a16="http://schemas.microsoft.com/office/drawing/2014/main" id="{29416AE6-F60D-C341-13C1-8C122143E13B}"/>
              </a:ext>
            </a:extLst>
          </p:cNvPr>
          <p:cNvSpPr txBox="1"/>
          <p:nvPr/>
        </p:nvSpPr>
        <p:spPr>
          <a:xfrm>
            <a:off x="3076200" y="2241062"/>
            <a:ext cx="72531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11" name="Google Shape;97;p14">
            <a:extLst>
              <a:ext uri="{FF2B5EF4-FFF2-40B4-BE49-F238E27FC236}">
                <a16:creationId xmlns:a16="http://schemas.microsoft.com/office/drawing/2014/main" id="{41EB2BA8-E8B9-050A-46B6-389A157A3CB3}"/>
              </a:ext>
            </a:extLst>
          </p:cNvPr>
          <p:cNvSpPr/>
          <p:nvPr/>
        </p:nvSpPr>
        <p:spPr>
          <a:xfrm>
            <a:off x="3217333" y="2926048"/>
            <a:ext cx="6976534"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BBC9F18D-7ECF-D1E8-ED00-C67D13E57034}"/>
              </a:ext>
            </a:extLst>
          </p:cNvPr>
          <p:cNvSpPr txBox="1"/>
          <p:nvPr/>
        </p:nvSpPr>
        <p:spPr>
          <a:xfrm>
            <a:off x="2015067" y="1217736"/>
            <a:ext cx="10109200" cy="461665"/>
          </a:xfrm>
          <a:prstGeom prst="rect">
            <a:avLst/>
          </a:prstGeom>
          <a:noFill/>
        </p:spPr>
        <p:txBody>
          <a:bodyPr wrap="square" rtlCol="0">
            <a:spAutoFit/>
          </a:bodyPr>
          <a:lstStyle/>
          <a:p>
            <a:r>
              <a:rPr lang="en-US" sz="2400" dirty="0">
                <a:latin typeface="Heebo" pitchFamily="2" charset="-79"/>
                <a:cs typeface="Heebo" pitchFamily="2" charset="-79"/>
              </a:rPr>
              <a:t>INDEX formula returns a cell reference from within a given array or range. </a:t>
            </a:r>
          </a:p>
        </p:txBody>
      </p:sp>
      <p:pic>
        <p:nvPicPr>
          <p:cNvPr id="16" name="Picture 15">
            <a:extLst>
              <a:ext uri="{FF2B5EF4-FFF2-40B4-BE49-F238E27FC236}">
                <a16:creationId xmlns:a16="http://schemas.microsoft.com/office/drawing/2014/main" id="{081AE2DD-35E2-249C-06DE-9E2C893A6310}"/>
              </a:ext>
            </a:extLst>
          </p:cNvPr>
          <p:cNvPicPr>
            <a:picLocks noChangeAspect="1"/>
          </p:cNvPicPr>
          <p:nvPr/>
        </p:nvPicPr>
        <p:blipFill>
          <a:blip r:embed="rId4"/>
          <a:stretch>
            <a:fillRect/>
          </a:stretch>
        </p:blipFill>
        <p:spPr>
          <a:xfrm>
            <a:off x="1134533" y="3088281"/>
            <a:ext cx="11413067" cy="5001945"/>
          </a:xfrm>
          <a:prstGeom prst="rect">
            <a:avLst/>
          </a:prstGeom>
        </p:spPr>
      </p:pic>
      <p:pic>
        <p:nvPicPr>
          <p:cNvPr id="10" name="Picture 9">
            <a:extLst>
              <a:ext uri="{FF2B5EF4-FFF2-40B4-BE49-F238E27FC236}">
                <a16:creationId xmlns:a16="http://schemas.microsoft.com/office/drawing/2014/main" id="{05958067-A28C-4EA0-4D8D-8F8CFC6D68C3}"/>
              </a:ext>
            </a:extLst>
          </p:cNvPr>
          <p:cNvPicPr>
            <a:picLocks noChangeAspect="1"/>
          </p:cNvPicPr>
          <p:nvPr/>
        </p:nvPicPr>
        <p:blipFill>
          <a:blip r:embed="rId5"/>
          <a:stretch>
            <a:fillRect/>
          </a:stretch>
        </p:blipFill>
        <p:spPr>
          <a:xfrm>
            <a:off x="6236229" y="6384757"/>
            <a:ext cx="6501203" cy="1778107"/>
          </a:xfrm>
          <a:prstGeom prst="rect">
            <a:avLst/>
          </a:prstGeom>
        </p:spPr>
      </p:pic>
    </p:spTree>
    <p:extLst>
      <p:ext uri="{BB962C8B-B14F-4D97-AF65-F5344CB8AC3E}">
        <p14:creationId xmlns:p14="http://schemas.microsoft.com/office/powerpoint/2010/main" val="413500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02889B-3F87-79F7-9DE4-6B36A7DD649D}"/>
              </a:ext>
            </a:extLst>
          </p:cNvPr>
          <p:cNvPicPr>
            <a:picLocks noChangeAspect="1"/>
          </p:cNvPicPr>
          <p:nvPr/>
        </p:nvPicPr>
        <p:blipFill rotWithShape="1">
          <a:blip r:embed="rId2"/>
          <a:srcRect b="19"/>
          <a:stretch/>
        </p:blipFill>
        <p:spPr>
          <a:xfrm>
            <a:off x="20" y="0"/>
            <a:ext cx="14630380" cy="8229600"/>
          </a:xfrm>
          <a:prstGeom prst="rect">
            <a:avLst/>
          </a:prstGeom>
        </p:spPr>
      </p:pic>
      <p:pic>
        <p:nvPicPr>
          <p:cNvPr id="3" name="Google Shape;145;p17" descr="Presentation Slides-06.png">
            <a:extLst>
              <a:ext uri="{FF2B5EF4-FFF2-40B4-BE49-F238E27FC236}">
                <a16:creationId xmlns:a16="http://schemas.microsoft.com/office/drawing/2014/main" id="{233138FF-1DCE-E0EB-9079-085C1EA5CD4C}"/>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4" name="Google Shape;150;p17">
            <a:extLst>
              <a:ext uri="{FF2B5EF4-FFF2-40B4-BE49-F238E27FC236}">
                <a16:creationId xmlns:a16="http://schemas.microsoft.com/office/drawing/2014/main" id="{E0BDB9C0-1F6F-4B29-AE65-315AB3C59B4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42625D9E-3E68-6FC5-FA72-5F5EFE952C91}"/>
              </a:ext>
            </a:extLst>
          </p:cNvPr>
          <p:cNvSpPr txBox="1"/>
          <p:nvPr/>
        </p:nvSpPr>
        <p:spPr>
          <a:xfrm>
            <a:off x="5774267" y="54153"/>
            <a:ext cx="21336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MATCH</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A279A805-B71E-656B-486C-786D0D95FCA5}"/>
              </a:ext>
            </a:extLst>
          </p:cNvPr>
          <p:cNvSpPr/>
          <p:nvPr/>
        </p:nvSpPr>
        <p:spPr>
          <a:xfrm>
            <a:off x="5817823" y="756071"/>
            <a:ext cx="185968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960EDECF-329B-ADDC-50F3-76E5DC297DBB}"/>
              </a:ext>
            </a:extLst>
          </p:cNvPr>
          <p:cNvSpPr txBox="1"/>
          <p:nvPr/>
        </p:nvSpPr>
        <p:spPr>
          <a:xfrm>
            <a:off x="609600" y="1217736"/>
            <a:ext cx="13512800" cy="461665"/>
          </a:xfrm>
          <a:prstGeom prst="rect">
            <a:avLst/>
          </a:prstGeom>
          <a:noFill/>
        </p:spPr>
        <p:txBody>
          <a:bodyPr wrap="square" rtlCol="0">
            <a:spAutoFit/>
          </a:bodyPr>
          <a:lstStyle/>
          <a:p>
            <a:r>
              <a:rPr lang="en-US" sz="2400" dirty="0">
                <a:latin typeface="Heebo" pitchFamily="2" charset="-79"/>
                <a:cs typeface="Heebo" pitchFamily="2" charset="-79"/>
              </a:rPr>
              <a:t>MATCH formula looks up a value in an array and returns the position of the value within the array. </a:t>
            </a:r>
          </a:p>
        </p:txBody>
      </p:sp>
      <p:sp>
        <p:nvSpPr>
          <p:cNvPr id="8" name="Google Shape;146;p17">
            <a:extLst>
              <a:ext uri="{FF2B5EF4-FFF2-40B4-BE49-F238E27FC236}">
                <a16:creationId xmlns:a16="http://schemas.microsoft.com/office/drawing/2014/main" id="{35E8618C-DF3E-E97E-AE77-E580B7A7F4BC}"/>
              </a:ext>
            </a:extLst>
          </p:cNvPr>
          <p:cNvSpPr txBox="1"/>
          <p:nvPr/>
        </p:nvSpPr>
        <p:spPr>
          <a:xfrm>
            <a:off x="3076200" y="2241062"/>
            <a:ext cx="72531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9" name="Google Shape;97;p14">
            <a:extLst>
              <a:ext uri="{FF2B5EF4-FFF2-40B4-BE49-F238E27FC236}">
                <a16:creationId xmlns:a16="http://schemas.microsoft.com/office/drawing/2014/main" id="{86DEC17C-641D-B563-FFFA-B54F820B2E8B}"/>
              </a:ext>
            </a:extLst>
          </p:cNvPr>
          <p:cNvSpPr/>
          <p:nvPr/>
        </p:nvSpPr>
        <p:spPr>
          <a:xfrm>
            <a:off x="3217333" y="2926048"/>
            <a:ext cx="6976534"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20B08A77-65A2-ABF6-6E93-C21610E199C6}"/>
              </a:ext>
            </a:extLst>
          </p:cNvPr>
          <p:cNvPicPr>
            <a:picLocks noChangeAspect="1"/>
          </p:cNvPicPr>
          <p:nvPr/>
        </p:nvPicPr>
        <p:blipFill>
          <a:blip r:embed="rId4"/>
          <a:stretch>
            <a:fillRect/>
          </a:stretch>
        </p:blipFill>
        <p:spPr>
          <a:xfrm>
            <a:off x="846668" y="3098785"/>
            <a:ext cx="12513732" cy="4829217"/>
          </a:xfrm>
          <a:prstGeom prst="rect">
            <a:avLst/>
          </a:prstGeom>
        </p:spPr>
      </p:pic>
      <p:pic>
        <p:nvPicPr>
          <p:cNvPr id="12" name="Picture 11">
            <a:extLst>
              <a:ext uri="{FF2B5EF4-FFF2-40B4-BE49-F238E27FC236}">
                <a16:creationId xmlns:a16="http://schemas.microsoft.com/office/drawing/2014/main" id="{0C0A56F2-0613-3BA6-2E11-C50A7ECD4F5D}"/>
              </a:ext>
            </a:extLst>
          </p:cNvPr>
          <p:cNvPicPr>
            <a:picLocks noChangeAspect="1"/>
          </p:cNvPicPr>
          <p:nvPr/>
        </p:nvPicPr>
        <p:blipFill>
          <a:blip r:embed="rId5"/>
          <a:stretch>
            <a:fillRect/>
          </a:stretch>
        </p:blipFill>
        <p:spPr>
          <a:xfrm>
            <a:off x="6568246" y="6247134"/>
            <a:ext cx="6255579" cy="1460293"/>
          </a:xfrm>
          <a:prstGeom prst="rect">
            <a:avLst/>
          </a:prstGeom>
        </p:spPr>
      </p:pic>
      <p:pic>
        <p:nvPicPr>
          <p:cNvPr id="14" name="Picture 13">
            <a:extLst>
              <a:ext uri="{FF2B5EF4-FFF2-40B4-BE49-F238E27FC236}">
                <a16:creationId xmlns:a16="http://schemas.microsoft.com/office/drawing/2014/main" id="{237C6CFB-BEAF-EAB3-018F-091B6C77C359}"/>
              </a:ext>
            </a:extLst>
          </p:cNvPr>
          <p:cNvPicPr>
            <a:picLocks noChangeAspect="1"/>
          </p:cNvPicPr>
          <p:nvPr/>
        </p:nvPicPr>
        <p:blipFill>
          <a:blip r:embed="rId6"/>
          <a:stretch>
            <a:fillRect/>
          </a:stretch>
        </p:blipFill>
        <p:spPr>
          <a:xfrm>
            <a:off x="9769643" y="6092870"/>
            <a:ext cx="3705726" cy="918994"/>
          </a:xfrm>
          <a:prstGeom prst="rect">
            <a:avLst/>
          </a:prstGeom>
        </p:spPr>
      </p:pic>
    </p:spTree>
    <p:extLst>
      <p:ext uri="{BB962C8B-B14F-4D97-AF65-F5344CB8AC3E}">
        <p14:creationId xmlns:p14="http://schemas.microsoft.com/office/powerpoint/2010/main" val="390500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AD92B92-5CFF-F708-0B04-4B3728B4A32D}"/>
              </a:ext>
            </a:extLst>
          </p:cNvPr>
          <p:cNvPicPr>
            <a:picLocks noChangeAspect="1"/>
          </p:cNvPicPr>
          <p:nvPr/>
        </p:nvPicPr>
        <p:blipFill rotWithShape="1">
          <a:blip r:embed="rId2"/>
          <a:srcRect b="19"/>
          <a:stretch/>
        </p:blipFill>
        <p:spPr>
          <a:xfrm>
            <a:off x="0" y="0"/>
            <a:ext cx="14630400" cy="8229600"/>
          </a:xfrm>
          <a:prstGeom prst="rect">
            <a:avLst/>
          </a:prstGeom>
        </p:spPr>
      </p:pic>
      <p:pic>
        <p:nvPicPr>
          <p:cNvPr id="3" name="Google Shape;145;p17" descr="Presentation Slides-06.png">
            <a:extLst>
              <a:ext uri="{FF2B5EF4-FFF2-40B4-BE49-F238E27FC236}">
                <a16:creationId xmlns:a16="http://schemas.microsoft.com/office/drawing/2014/main" id="{FE65AE42-C166-0CF2-A8BF-8CD6E67A41D0}"/>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4" name="Google Shape;150;p17">
            <a:extLst>
              <a:ext uri="{FF2B5EF4-FFF2-40B4-BE49-F238E27FC236}">
                <a16:creationId xmlns:a16="http://schemas.microsoft.com/office/drawing/2014/main" id="{EB8A2595-FE5C-C497-48D5-92DBF65F9EC2}"/>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8DDF8C7F-4FB8-E386-1A43-42EC1E1DDCF6}"/>
              </a:ext>
            </a:extLst>
          </p:cNvPr>
          <p:cNvSpPr txBox="1"/>
          <p:nvPr/>
        </p:nvSpPr>
        <p:spPr>
          <a:xfrm>
            <a:off x="4968815" y="54153"/>
            <a:ext cx="362309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INDEX MATCH</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23DB4655-0CB8-C553-9CF5-B08F4EAD329E}"/>
              </a:ext>
            </a:extLst>
          </p:cNvPr>
          <p:cNvSpPr/>
          <p:nvPr/>
        </p:nvSpPr>
        <p:spPr>
          <a:xfrm>
            <a:off x="4966986" y="716281"/>
            <a:ext cx="3623094"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802382CA-9263-EF29-D968-05DC10B74C8E}"/>
              </a:ext>
            </a:extLst>
          </p:cNvPr>
          <p:cNvSpPr txBox="1"/>
          <p:nvPr/>
        </p:nvSpPr>
        <p:spPr>
          <a:xfrm>
            <a:off x="609600" y="1217736"/>
            <a:ext cx="13512800" cy="2677656"/>
          </a:xfrm>
          <a:prstGeom prst="rect">
            <a:avLst/>
          </a:prstGeom>
          <a:noFill/>
        </p:spPr>
        <p:txBody>
          <a:bodyPr wrap="square" rtlCol="0">
            <a:spAutoFit/>
          </a:bodyPr>
          <a:lstStyle/>
          <a:p>
            <a:r>
              <a:rPr lang="en-US" sz="2400" dirty="0">
                <a:latin typeface="Heebo" pitchFamily="2" charset="-79"/>
                <a:cs typeface="Heebo" pitchFamily="2" charset="-79"/>
              </a:rPr>
              <a:t>The INDEX and MATCH formulas, when nested, can perform a lookup that accomplishes what the VLOOKUP does and more. Nesting a formula means using one entire formula as an argument of another function.</a:t>
            </a:r>
          </a:p>
          <a:p>
            <a:endParaRPr lang="en-US" sz="2400" dirty="0">
              <a:latin typeface="Heebo" pitchFamily="2" charset="-79"/>
              <a:cs typeface="Heebo" pitchFamily="2" charset="-79"/>
            </a:endParaRPr>
          </a:p>
          <a:p>
            <a:r>
              <a:rPr lang="en-US" sz="2400" dirty="0">
                <a:latin typeface="Heebo" pitchFamily="2" charset="-79"/>
                <a:cs typeface="Heebo" pitchFamily="2" charset="-79"/>
              </a:rPr>
              <a:t>This includes looking up values that are to the left of the lookup value, accepting approximate matches when the list is sorted in descending order, and even returning values that match multiple criteria.</a:t>
            </a:r>
          </a:p>
        </p:txBody>
      </p:sp>
      <p:pic>
        <p:nvPicPr>
          <p:cNvPr id="10" name="Picture 9" descr="A magnifying glass and pen on a paper&#10;&#10;Description automatically generated">
            <a:extLst>
              <a:ext uri="{FF2B5EF4-FFF2-40B4-BE49-F238E27FC236}">
                <a16:creationId xmlns:a16="http://schemas.microsoft.com/office/drawing/2014/main" id="{A9641C68-A4F6-E2E3-02AC-3672C8E9BA4A}"/>
              </a:ext>
            </a:extLst>
          </p:cNvPr>
          <p:cNvPicPr>
            <a:picLocks noChangeAspect="1"/>
          </p:cNvPicPr>
          <p:nvPr/>
        </p:nvPicPr>
        <p:blipFill>
          <a:blip r:embed="rId4"/>
          <a:stretch>
            <a:fillRect/>
          </a:stretch>
        </p:blipFill>
        <p:spPr>
          <a:xfrm>
            <a:off x="4326894" y="3821993"/>
            <a:ext cx="6364279" cy="4211257"/>
          </a:xfrm>
          <a:prstGeom prst="rect">
            <a:avLst/>
          </a:prstGeom>
        </p:spPr>
      </p:pic>
    </p:spTree>
    <p:extLst>
      <p:ext uri="{BB962C8B-B14F-4D97-AF65-F5344CB8AC3E}">
        <p14:creationId xmlns:p14="http://schemas.microsoft.com/office/powerpoint/2010/main" val="263023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CECB3-AB7C-22B8-34B0-947F5CE3D524}"/>
              </a:ext>
            </a:extLst>
          </p:cNvPr>
          <p:cNvPicPr>
            <a:picLocks noChangeAspect="1"/>
          </p:cNvPicPr>
          <p:nvPr/>
        </p:nvPicPr>
        <p:blipFill rotWithShape="1">
          <a:blip r:embed="rId2"/>
          <a:srcRect b="19"/>
          <a:stretch/>
        </p:blipFill>
        <p:spPr>
          <a:xfrm>
            <a:off x="0" y="64169"/>
            <a:ext cx="14630400" cy="8229600"/>
          </a:xfrm>
          <a:prstGeom prst="rect">
            <a:avLst/>
          </a:prstGeom>
        </p:spPr>
      </p:pic>
      <p:pic>
        <p:nvPicPr>
          <p:cNvPr id="3" name="Google Shape;145;p17" descr="Presentation Slides-06.png">
            <a:extLst>
              <a:ext uri="{FF2B5EF4-FFF2-40B4-BE49-F238E27FC236}">
                <a16:creationId xmlns:a16="http://schemas.microsoft.com/office/drawing/2014/main" id="{BBC6DBA0-D973-5005-0D8F-3F12A65E4EB7}"/>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4" name="Google Shape;150;p17">
            <a:extLst>
              <a:ext uri="{FF2B5EF4-FFF2-40B4-BE49-F238E27FC236}">
                <a16:creationId xmlns:a16="http://schemas.microsoft.com/office/drawing/2014/main" id="{8C8DDAB3-7494-0CD5-6DC3-40931881976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4C666BE0-FF06-0C7A-184B-F86EBDECF5DD}"/>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2B4B5561-978E-5E61-4386-B7090A5D7C60}"/>
              </a:ext>
            </a:extLst>
          </p:cNvPr>
          <p:cNvSpPr/>
          <p:nvPr/>
        </p:nvSpPr>
        <p:spPr>
          <a:xfrm>
            <a:off x="3785938" y="716280"/>
            <a:ext cx="6978316"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78F5CAF9-0B6E-615B-23C6-CCB5C77F29C6}"/>
              </a:ext>
            </a:extLst>
          </p:cNvPr>
          <p:cNvPicPr>
            <a:picLocks noChangeAspect="1"/>
          </p:cNvPicPr>
          <p:nvPr/>
        </p:nvPicPr>
        <p:blipFill>
          <a:blip r:embed="rId4"/>
          <a:stretch>
            <a:fillRect/>
          </a:stretch>
        </p:blipFill>
        <p:spPr>
          <a:xfrm>
            <a:off x="374313" y="999823"/>
            <a:ext cx="13709554" cy="6772907"/>
          </a:xfrm>
          <a:prstGeom prst="rect">
            <a:avLst/>
          </a:prstGeom>
        </p:spPr>
      </p:pic>
    </p:spTree>
    <p:extLst>
      <p:ext uri="{BB962C8B-B14F-4D97-AF65-F5344CB8AC3E}">
        <p14:creationId xmlns:p14="http://schemas.microsoft.com/office/powerpoint/2010/main" val="90789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8F8B00-B033-416D-F9C2-9820FA8DB116}"/>
              </a:ext>
            </a:extLst>
          </p:cNvPr>
          <p:cNvPicPr>
            <a:picLocks noChangeAspect="1"/>
          </p:cNvPicPr>
          <p:nvPr/>
        </p:nvPicPr>
        <p:blipFill rotWithShape="1">
          <a:blip r:embed="rId2"/>
          <a:srcRect b="19"/>
          <a:stretch/>
        </p:blipFill>
        <p:spPr>
          <a:xfrm>
            <a:off x="0" y="-11700"/>
            <a:ext cx="14630400" cy="8229600"/>
          </a:xfrm>
          <a:prstGeom prst="rect">
            <a:avLst/>
          </a:prstGeom>
        </p:spPr>
      </p:pic>
      <p:pic>
        <p:nvPicPr>
          <p:cNvPr id="3" name="Google Shape;145;p17" descr="Presentation Slides-06.png">
            <a:extLst>
              <a:ext uri="{FF2B5EF4-FFF2-40B4-BE49-F238E27FC236}">
                <a16:creationId xmlns:a16="http://schemas.microsoft.com/office/drawing/2014/main" id="{70A19D80-417F-53AC-FBB7-D715CA82973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4" name="Google Shape;150;p17">
            <a:extLst>
              <a:ext uri="{FF2B5EF4-FFF2-40B4-BE49-F238E27FC236}">
                <a16:creationId xmlns:a16="http://schemas.microsoft.com/office/drawing/2014/main" id="{4DE3B7E6-91F9-CD64-ECAB-63D6DF40E22D}"/>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90247373-0534-60BA-6319-9577EEBED099}"/>
              </a:ext>
            </a:extLst>
          </p:cNvPr>
          <p:cNvSpPr txBox="1"/>
          <p:nvPr/>
        </p:nvSpPr>
        <p:spPr>
          <a:xfrm>
            <a:off x="4968815" y="54153"/>
            <a:ext cx="362309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PIVOT TABLE</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81A96393-B704-D248-CF0A-FCFA7F8AE31F}"/>
              </a:ext>
            </a:extLst>
          </p:cNvPr>
          <p:cNvSpPr/>
          <p:nvPr/>
        </p:nvSpPr>
        <p:spPr>
          <a:xfrm>
            <a:off x="5096934" y="716281"/>
            <a:ext cx="3098800"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DEEC99E1-BD14-E337-883F-DD67030BBE4C}"/>
              </a:ext>
            </a:extLst>
          </p:cNvPr>
          <p:cNvSpPr txBox="1"/>
          <p:nvPr/>
        </p:nvSpPr>
        <p:spPr>
          <a:xfrm>
            <a:off x="304800" y="1217736"/>
            <a:ext cx="13817600"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ebo" pitchFamily="2" charset="-79"/>
                <a:cs typeface="Heebo" pitchFamily="2" charset="-79"/>
              </a:rPr>
              <a:t>A pivot table (</a:t>
            </a:r>
            <a:r>
              <a:rPr lang="en-US" sz="2400" dirty="0" err="1">
                <a:latin typeface="Heebo" pitchFamily="2" charset="-79"/>
                <a:cs typeface="Heebo" pitchFamily="2" charset="-79"/>
              </a:rPr>
              <a:t>Alt+N+V+T</a:t>
            </a:r>
            <a:r>
              <a:rPr lang="en-US" sz="2400" dirty="0">
                <a:latin typeface="Heebo" pitchFamily="2" charset="-79"/>
                <a:cs typeface="Heebo" pitchFamily="2" charset="-79"/>
              </a:rPr>
              <a:t>) is a statistics tool that summarizes and reorganizes selected columns and rows of data in a spreadsheet or database table to obtain a desired report. The tool does not actually change the spreadsheet or database itself, it simply “pivots” (which means the central point on which something balances) or turns the data to view it from different perspectives.</a:t>
            </a:r>
          </a:p>
          <a:p>
            <a:endParaRPr lang="en-US" sz="2400" dirty="0">
              <a:latin typeface="Heebo" pitchFamily="2" charset="-79"/>
              <a:cs typeface="Heebo" pitchFamily="2" charset="-79"/>
            </a:endParaRPr>
          </a:p>
          <a:p>
            <a:pPr marL="342900" marR="0" lvl="0" indent="-342900" algn="l" rtl="0">
              <a:lnSpc>
                <a:spcPct val="120000"/>
              </a:lnSpc>
              <a:spcBef>
                <a:spcPts val="0"/>
              </a:spcBef>
              <a:spcAft>
                <a:spcPts val="0"/>
              </a:spcAft>
              <a:buFont typeface="Arial" panose="020B0604020202020204" pitchFamily="34" charset="0"/>
              <a:buChar char="•"/>
            </a:pPr>
            <a:r>
              <a:rPr lang="en-US" sz="2400" dirty="0">
                <a:latin typeface="Heebo" pitchFamily="2" charset="-79"/>
                <a:cs typeface="Heebo" pitchFamily="2" charset="-79"/>
              </a:rPr>
              <a:t>Pivot tables are especially useful with large amounts of data that would be time-consuming to calculate by hand. A few data processing functions a pivot table can perform include identifying sums, averages, ranges or outliers. The table then arranges this information in a simple, meaningful layout that draws attention to key values. </a:t>
            </a:r>
          </a:p>
        </p:txBody>
      </p:sp>
      <p:pic>
        <p:nvPicPr>
          <p:cNvPr id="12" name="Content Placeholder 4">
            <a:extLst>
              <a:ext uri="{FF2B5EF4-FFF2-40B4-BE49-F238E27FC236}">
                <a16:creationId xmlns:a16="http://schemas.microsoft.com/office/drawing/2014/main" id="{965B0FB0-F265-950F-9D12-D8C9A0332936}"/>
              </a:ext>
            </a:extLst>
          </p:cNvPr>
          <p:cNvPicPr>
            <a:picLocks noChangeAspect="1"/>
          </p:cNvPicPr>
          <p:nvPr/>
        </p:nvPicPr>
        <p:blipFill rotWithShape="1">
          <a:blip r:embed="rId4"/>
          <a:srcRect r="35902"/>
          <a:stretch/>
        </p:blipFill>
        <p:spPr>
          <a:xfrm>
            <a:off x="1414755" y="4911055"/>
            <a:ext cx="4023519" cy="283391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9F5DABE-0817-2EC8-CEB8-C6BEF1DC152E}"/>
              </a:ext>
            </a:extLst>
          </p:cNvPr>
          <p:cNvPicPr>
            <a:picLocks noChangeAspect="1"/>
          </p:cNvPicPr>
          <p:nvPr/>
        </p:nvPicPr>
        <p:blipFill>
          <a:blip r:embed="rId5"/>
          <a:stretch>
            <a:fillRect/>
          </a:stretch>
        </p:blipFill>
        <p:spPr>
          <a:xfrm>
            <a:off x="8195734" y="4414203"/>
            <a:ext cx="5672757" cy="3598698"/>
          </a:xfrm>
          <a:prstGeom prst="rect">
            <a:avLst/>
          </a:prstGeom>
        </p:spPr>
      </p:pic>
      <p:sp>
        <p:nvSpPr>
          <p:cNvPr id="17" name="Arrow: Striped Right 16">
            <a:extLst>
              <a:ext uri="{FF2B5EF4-FFF2-40B4-BE49-F238E27FC236}">
                <a16:creationId xmlns:a16="http://schemas.microsoft.com/office/drawing/2014/main" id="{2649260E-35A4-B061-EF11-20BADD86A842}"/>
              </a:ext>
            </a:extLst>
          </p:cNvPr>
          <p:cNvSpPr/>
          <p:nvPr/>
        </p:nvSpPr>
        <p:spPr>
          <a:xfrm>
            <a:off x="5871411" y="5655733"/>
            <a:ext cx="1925052"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96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952EFC-7E1E-448A-042D-493BC55DFBE7}"/>
              </a:ext>
            </a:extLst>
          </p:cNvPr>
          <p:cNvPicPr>
            <a:picLocks noChangeAspect="1"/>
          </p:cNvPicPr>
          <p:nvPr/>
        </p:nvPicPr>
        <p:blipFill rotWithShape="1">
          <a:blip r:embed="rId2"/>
          <a:srcRect b="19"/>
          <a:stretch/>
        </p:blipFill>
        <p:spPr>
          <a:xfrm>
            <a:off x="0" y="0"/>
            <a:ext cx="14630400" cy="8229600"/>
          </a:xfrm>
          <a:prstGeom prst="rect">
            <a:avLst/>
          </a:prstGeom>
        </p:spPr>
      </p:pic>
      <p:pic>
        <p:nvPicPr>
          <p:cNvPr id="3" name="Google Shape;145;p17" descr="Presentation Slides-06.png">
            <a:extLst>
              <a:ext uri="{FF2B5EF4-FFF2-40B4-BE49-F238E27FC236}">
                <a16:creationId xmlns:a16="http://schemas.microsoft.com/office/drawing/2014/main" id="{BC734C03-777C-427D-38B6-C0AE3D77DAD7}"/>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DC1CDF88-63BB-1F73-4040-7AB94ECA7CE7}"/>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42EC19A1-9D7E-68BC-B007-7CD4F0A23360}"/>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476F28E1-0245-1169-A1E9-C580AFE2A058}"/>
              </a:ext>
            </a:extLst>
          </p:cNvPr>
          <p:cNvSpPr/>
          <p:nvPr/>
        </p:nvSpPr>
        <p:spPr>
          <a:xfrm>
            <a:off x="3785938" y="716280"/>
            <a:ext cx="6978316"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FD515C9-9D60-F64A-BD83-3108AD61D5E1}"/>
              </a:ext>
            </a:extLst>
          </p:cNvPr>
          <p:cNvPicPr>
            <a:picLocks noChangeAspect="1"/>
          </p:cNvPicPr>
          <p:nvPr/>
        </p:nvPicPr>
        <p:blipFill>
          <a:blip r:embed="rId4"/>
          <a:stretch>
            <a:fillRect/>
          </a:stretch>
        </p:blipFill>
        <p:spPr>
          <a:xfrm>
            <a:off x="683031" y="1102895"/>
            <a:ext cx="13184130" cy="6558856"/>
          </a:xfrm>
          <a:prstGeom prst="rect">
            <a:avLst/>
          </a:prstGeom>
        </p:spPr>
      </p:pic>
    </p:spTree>
    <p:extLst>
      <p:ext uri="{BB962C8B-B14F-4D97-AF65-F5344CB8AC3E}">
        <p14:creationId xmlns:p14="http://schemas.microsoft.com/office/powerpoint/2010/main" val="126354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B8AC3-1867-8076-90CE-5E3AE039D3E4}"/>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4D99ABBC-6181-51F8-0451-4047DF317503}"/>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B664A3EB-9CF2-D16B-0437-B9229ACC5C51}"/>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2CC93DF7-CC83-8B2E-E9B9-2D52CED50E0B}"/>
              </a:ext>
            </a:extLst>
          </p:cNvPr>
          <p:cNvSpPr txBox="1"/>
          <p:nvPr/>
        </p:nvSpPr>
        <p:spPr>
          <a:xfrm>
            <a:off x="4780547" y="54153"/>
            <a:ext cx="397844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ADVANCE SORT</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C232564F-CC1C-C249-BA7D-AF7510B40326}"/>
              </a:ext>
            </a:extLst>
          </p:cNvPr>
          <p:cNvSpPr/>
          <p:nvPr/>
        </p:nvSpPr>
        <p:spPr>
          <a:xfrm>
            <a:off x="4780547" y="716281"/>
            <a:ext cx="3834064"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56BFACCF-C0EE-D07F-77EB-F17D7CF0EEAE}"/>
              </a:ext>
            </a:extLst>
          </p:cNvPr>
          <p:cNvSpPr txBox="1"/>
          <p:nvPr/>
        </p:nvSpPr>
        <p:spPr>
          <a:xfrm>
            <a:off x="593558" y="907649"/>
            <a:ext cx="13528842" cy="2677656"/>
          </a:xfrm>
          <a:prstGeom prst="rect">
            <a:avLst/>
          </a:prstGeom>
          <a:noFill/>
        </p:spPr>
        <p:txBody>
          <a:bodyPr wrap="square" rtlCol="0">
            <a:spAutoFit/>
          </a:bodyPr>
          <a:lstStyle/>
          <a:p>
            <a:r>
              <a:rPr lang="en-US" sz="2400" dirty="0">
                <a:latin typeface="Heebo" pitchFamily="2" charset="-79"/>
                <a:cs typeface="Heebo" pitchFamily="2" charset="-79"/>
              </a:rPr>
              <a:t>The advanced sorting function (Alt+A+S+A or </a:t>
            </a:r>
            <a:r>
              <a:rPr lang="en-US" sz="2400" dirty="0" err="1">
                <a:latin typeface="Heebo" pitchFamily="2" charset="-79"/>
                <a:cs typeface="Heebo" pitchFamily="2" charset="-79"/>
              </a:rPr>
              <a:t>Alt+A+S+D</a:t>
            </a:r>
            <a:r>
              <a:rPr lang="en-US" sz="2400" dirty="0">
                <a:latin typeface="Heebo" pitchFamily="2" charset="-79"/>
                <a:cs typeface="Heebo" pitchFamily="2" charset="-79"/>
              </a:rPr>
              <a:t>) is used to apply sorts on multiple columns in a report. It enables the report author to specify the column order and sort direction that they desire the report to be sorted by.</a:t>
            </a:r>
          </a:p>
          <a:p>
            <a:endParaRPr lang="en-US" sz="2400" dirty="0">
              <a:latin typeface="Heebo" pitchFamily="2" charset="-79"/>
              <a:cs typeface="Heebo" pitchFamily="2" charset="-79"/>
            </a:endParaRPr>
          </a:p>
          <a:p>
            <a:r>
              <a:rPr lang="en-US" sz="2400" dirty="0">
                <a:latin typeface="Heebo" pitchFamily="2" charset="-79"/>
                <a:cs typeface="Heebo" pitchFamily="2" charset="-79"/>
              </a:rPr>
              <a:t>Sorting a report is one of the ways you can manipulate data display without re-executing the report against the warehouse. You can perform a quick sort, which allows you to sort a single column or row. </a:t>
            </a:r>
          </a:p>
        </p:txBody>
      </p:sp>
      <p:pic>
        <p:nvPicPr>
          <p:cNvPr id="9" name="Picture 8">
            <a:extLst>
              <a:ext uri="{FF2B5EF4-FFF2-40B4-BE49-F238E27FC236}">
                <a16:creationId xmlns:a16="http://schemas.microsoft.com/office/drawing/2014/main" id="{5572C86D-87A9-AF3F-89E6-02F32950562A}"/>
              </a:ext>
            </a:extLst>
          </p:cNvPr>
          <p:cNvPicPr>
            <a:picLocks noChangeAspect="1"/>
          </p:cNvPicPr>
          <p:nvPr/>
        </p:nvPicPr>
        <p:blipFill>
          <a:blip r:embed="rId4"/>
          <a:stretch>
            <a:fillRect/>
          </a:stretch>
        </p:blipFill>
        <p:spPr>
          <a:xfrm>
            <a:off x="247071" y="3679178"/>
            <a:ext cx="6446221" cy="2175193"/>
          </a:xfrm>
          <a:prstGeom prst="rect">
            <a:avLst/>
          </a:prstGeom>
          <a:ln>
            <a:solidFill>
              <a:srgbClr val="00B050"/>
            </a:solidFill>
          </a:ln>
        </p:spPr>
      </p:pic>
      <p:pic>
        <p:nvPicPr>
          <p:cNvPr id="11" name="Picture 10">
            <a:extLst>
              <a:ext uri="{FF2B5EF4-FFF2-40B4-BE49-F238E27FC236}">
                <a16:creationId xmlns:a16="http://schemas.microsoft.com/office/drawing/2014/main" id="{9A49079B-EB3C-F88C-6B69-EA93EF63FF39}"/>
              </a:ext>
            </a:extLst>
          </p:cNvPr>
          <p:cNvPicPr>
            <a:picLocks noChangeAspect="1"/>
          </p:cNvPicPr>
          <p:nvPr/>
        </p:nvPicPr>
        <p:blipFill>
          <a:blip r:embed="rId5"/>
          <a:stretch>
            <a:fillRect/>
          </a:stretch>
        </p:blipFill>
        <p:spPr>
          <a:xfrm>
            <a:off x="7255982" y="4767919"/>
            <a:ext cx="7129980" cy="3224614"/>
          </a:xfrm>
          <a:prstGeom prst="rect">
            <a:avLst/>
          </a:prstGeom>
        </p:spPr>
      </p:pic>
      <p:sp>
        <p:nvSpPr>
          <p:cNvPr id="12" name="Arrow: Bent-Up 11">
            <a:extLst>
              <a:ext uri="{FF2B5EF4-FFF2-40B4-BE49-F238E27FC236}">
                <a16:creationId xmlns:a16="http://schemas.microsoft.com/office/drawing/2014/main" id="{6E1F1EA8-09F0-39EA-8BB0-CD2E6CA94C77}"/>
              </a:ext>
            </a:extLst>
          </p:cNvPr>
          <p:cNvSpPr/>
          <p:nvPr/>
        </p:nvSpPr>
        <p:spPr>
          <a:xfrm flipV="1">
            <a:off x="7255982" y="3730954"/>
            <a:ext cx="2675466" cy="92231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95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1625C-5F8D-A11D-955A-E8613F4E8CF0}"/>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FCD7C60E-4161-DC6D-3CD9-FA51B516085E}"/>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F90A045B-0B14-97BA-61F7-8ED5F2798B91}"/>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BB49BDED-662D-68F3-0955-F0E3FFB4D037}"/>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7" name="Google Shape;97;p14">
            <a:extLst>
              <a:ext uri="{FF2B5EF4-FFF2-40B4-BE49-F238E27FC236}">
                <a16:creationId xmlns:a16="http://schemas.microsoft.com/office/drawing/2014/main" id="{0272627A-1768-6D69-1A56-96DDA0F83F12}"/>
              </a:ext>
            </a:extLst>
          </p:cNvPr>
          <p:cNvSpPr/>
          <p:nvPr/>
        </p:nvSpPr>
        <p:spPr>
          <a:xfrm>
            <a:off x="3785938" y="716280"/>
            <a:ext cx="6978316"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AC6D2EC6-4BA2-A874-0514-A07E76118D2E}"/>
              </a:ext>
            </a:extLst>
          </p:cNvPr>
          <p:cNvPicPr>
            <a:picLocks noChangeAspect="1"/>
          </p:cNvPicPr>
          <p:nvPr/>
        </p:nvPicPr>
        <p:blipFill>
          <a:blip r:embed="rId4"/>
          <a:stretch>
            <a:fillRect/>
          </a:stretch>
        </p:blipFill>
        <p:spPr>
          <a:xfrm>
            <a:off x="1732549" y="854158"/>
            <a:ext cx="10246892" cy="7044738"/>
          </a:xfrm>
          <a:prstGeom prst="rect">
            <a:avLst/>
          </a:prstGeom>
        </p:spPr>
      </p:pic>
      <p:sp>
        <p:nvSpPr>
          <p:cNvPr id="12" name="Arrow: Down 11">
            <a:extLst>
              <a:ext uri="{FF2B5EF4-FFF2-40B4-BE49-F238E27FC236}">
                <a16:creationId xmlns:a16="http://schemas.microsoft.com/office/drawing/2014/main" id="{1DD49808-F867-0F45-05A3-0C08C3989E84}"/>
              </a:ext>
            </a:extLst>
          </p:cNvPr>
          <p:cNvSpPr/>
          <p:nvPr/>
        </p:nvSpPr>
        <p:spPr>
          <a:xfrm>
            <a:off x="8542422" y="1860884"/>
            <a:ext cx="513347" cy="1219200"/>
          </a:xfrm>
          <a:prstGeom prst="downArrow">
            <a:avLst>
              <a:gd name="adj1" fmla="val 50000"/>
              <a:gd name="adj2" fmla="val 4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3B8A36B-97B9-FF79-0F76-D421D9C0D4E3}"/>
              </a:ext>
            </a:extLst>
          </p:cNvPr>
          <p:cNvSpPr/>
          <p:nvPr/>
        </p:nvSpPr>
        <p:spPr>
          <a:xfrm>
            <a:off x="5478380" y="1860884"/>
            <a:ext cx="513347" cy="1219200"/>
          </a:xfrm>
          <a:prstGeom prst="downArrow">
            <a:avLst>
              <a:gd name="adj1" fmla="val 50000"/>
              <a:gd name="adj2" fmla="val 47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0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9B4A53-9CDF-0017-305A-94210F56278F}"/>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4" name="Google Shape;145;p17" descr="Presentation Slides-06.png">
            <a:extLst>
              <a:ext uri="{FF2B5EF4-FFF2-40B4-BE49-F238E27FC236}">
                <a16:creationId xmlns:a16="http://schemas.microsoft.com/office/drawing/2014/main" id="{7816E143-7EE4-517A-FA85-A59990D703BE}"/>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5" name="Google Shape;146;p17">
            <a:extLst>
              <a:ext uri="{FF2B5EF4-FFF2-40B4-BE49-F238E27FC236}">
                <a16:creationId xmlns:a16="http://schemas.microsoft.com/office/drawing/2014/main" id="{935C3241-1E42-321C-1E53-4804293F299E}"/>
              </a:ext>
            </a:extLst>
          </p:cNvPr>
          <p:cNvSpPr txBox="1"/>
          <p:nvPr/>
        </p:nvSpPr>
        <p:spPr>
          <a:xfrm>
            <a:off x="4148666" y="54153"/>
            <a:ext cx="56557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ADVANCE TRANSPOSE</a:t>
            </a:r>
            <a:endParaRPr sz="4000" b="1" dirty="0">
              <a:solidFill>
                <a:srgbClr val="585852"/>
              </a:solidFill>
              <a:latin typeface="Roboto"/>
              <a:ea typeface="Roboto"/>
              <a:cs typeface="Roboto"/>
              <a:sym typeface="Roboto"/>
            </a:endParaRPr>
          </a:p>
        </p:txBody>
      </p:sp>
      <p:sp>
        <p:nvSpPr>
          <p:cNvPr id="6" name="Google Shape;97;p14">
            <a:extLst>
              <a:ext uri="{FF2B5EF4-FFF2-40B4-BE49-F238E27FC236}">
                <a16:creationId xmlns:a16="http://schemas.microsoft.com/office/drawing/2014/main" id="{502A3DCC-ECCF-104E-A119-5AFA77AD1EEA}"/>
              </a:ext>
            </a:extLst>
          </p:cNvPr>
          <p:cNvSpPr/>
          <p:nvPr/>
        </p:nvSpPr>
        <p:spPr>
          <a:xfrm>
            <a:off x="4148666" y="716279"/>
            <a:ext cx="5486401"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7" name="TextBox 6">
            <a:extLst>
              <a:ext uri="{FF2B5EF4-FFF2-40B4-BE49-F238E27FC236}">
                <a16:creationId xmlns:a16="http://schemas.microsoft.com/office/drawing/2014/main" id="{73422608-7B51-8B5D-F3A5-76C2814BFFD8}"/>
              </a:ext>
            </a:extLst>
          </p:cNvPr>
          <p:cNvSpPr txBox="1"/>
          <p:nvPr/>
        </p:nvSpPr>
        <p:spPr>
          <a:xfrm>
            <a:off x="593558" y="907649"/>
            <a:ext cx="13528842" cy="2308324"/>
          </a:xfrm>
          <a:prstGeom prst="rect">
            <a:avLst/>
          </a:prstGeom>
          <a:noFill/>
        </p:spPr>
        <p:txBody>
          <a:bodyPr wrap="square" rtlCol="0">
            <a:spAutoFit/>
          </a:bodyPr>
          <a:lstStyle/>
          <a:p>
            <a:r>
              <a:rPr lang="en-US" sz="2400" dirty="0">
                <a:latin typeface="Heebo" pitchFamily="2" charset="-79"/>
                <a:cs typeface="Heebo" pitchFamily="2" charset="-79"/>
              </a:rPr>
              <a:t>The purpose of the TRANSPOSE function (</a:t>
            </a:r>
            <a:r>
              <a:rPr lang="en-US" sz="2400" dirty="0" err="1">
                <a:latin typeface="Heebo" pitchFamily="2" charset="-79"/>
                <a:cs typeface="Heebo" pitchFamily="2" charset="-79"/>
              </a:rPr>
              <a:t>Alt+H+V+T</a:t>
            </a:r>
            <a:r>
              <a:rPr lang="en-US" sz="2400" dirty="0">
                <a:latin typeface="Heebo" pitchFamily="2" charset="-79"/>
                <a:cs typeface="Heebo" pitchFamily="2" charset="-79"/>
              </a:rPr>
              <a:t>) in Excel is to convert rows to columns, i.e. switch the orientation of a given range from horizontal to vertical or vice versa.</a:t>
            </a:r>
          </a:p>
          <a:p>
            <a:endParaRPr lang="en-US" sz="2400" dirty="0">
              <a:latin typeface="Heebo" pitchFamily="2" charset="-79"/>
              <a:cs typeface="Heebo" pitchFamily="2" charset="-79"/>
            </a:endParaRPr>
          </a:p>
          <a:p>
            <a:r>
              <a:rPr lang="en-US" sz="2400" dirty="0">
                <a:latin typeface="Heebo" pitchFamily="2" charset="-79"/>
                <a:cs typeface="Heebo" pitchFamily="2" charset="-79"/>
              </a:rPr>
              <a:t>Sometimes you need to switch or rotate cells. You can do this by copying, pasting, and using the Transpose option. But doing that creates duplicated data. If you don't want that, you can type a formula instead using the TRANSPOSE function. </a:t>
            </a:r>
          </a:p>
        </p:txBody>
      </p:sp>
      <p:sp>
        <p:nvSpPr>
          <p:cNvPr id="8" name="Google Shape;150;p17">
            <a:extLst>
              <a:ext uri="{FF2B5EF4-FFF2-40B4-BE49-F238E27FC236}">
                <a16:creationId xmlns:a16="http://schemas.microsoft.com/office/drawing/2014/main" id="{BD600658-F801-9F33-E385-8D301853F757}"/>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9" name="Picture 8">
            <a:extLst>
              <a:ext uri="{FF2B5EF4-FFF2-40B4-BE49-F238E27FC236}">
                <a16:creationId xmlns:a16="http://schemas.microsoft.com/office/drawing/2014/main" id="{C3B813C1-D717-89EA-1C1B-6FEFE7C81BD3}"/>
              </a:ext>
            </a:extLst>
          </p:cNvPr>
          <p:cNvPicPr>
            <a:picLocks noChangeAspect="1"/>
          </p:cNvPicPr>
          <p:nvPr/>
        </p:nvPicPr>
        <p:blipFill>
          <a:blip r:embed="rId4"/>
          <a:stretch>
            <a:fillRect/>
          </a:stretch>
        </p:blipFill>
        <p:spPr>
          <a:xfrm>
            <a:off x="2929467" y="3490291"/>
            <a:ext cx="8513400" cy="4224082"/>
          </a:xfrm>
          <a:prstGeom prst="rect">
            <a:avLst/>
          </a:prstGeom>
        </p:spPr>
      </p:pic>
    </p:spTree>
    <p:extLst>
      <p:ext uri="{BB962C8B-B14F-4D97-AF65-F5344CB8AC3E}">
        <p14:creationId xmlns:p14="http://schemas.microsoft.com/office/powerpoint/2010/main" val="52639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 y="16932"/>
            <a:ext cx="14630400" cy="8200967"/>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6200" y="11700"/>
            <a:ext cx="5206999" cy="7309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85852"/>
                </a:solidFill>
                <a:latin typeface="Roboto"/>
                <a:ea typeface="Roboto"/>
                <a:cs typeface="Roboto"/>
                <a:sym typeface="Roboto"/>
              </a:rPr>
              <a:t>FEATURES DESCRIPTION</a:t>
            </a:r>
          </a:p>
          <a:p>
            <a:pPr marL="0" marR="0" lvl="0" indent="0" algn="l" rtl="0">
              <a:spcBef>
                <a:spcPts val="0"/>
              </a:spcBef>
              <a:spcAft>
                <a:spcPts val="0"/>
              </a:spcAft>
              <a:buNone/>
            </a:pPr>
            <a:endParaRPr lang="en-US" sz="1200" b="1" dirty="0">
              <a:solidFill>
                <a:srgbClr val="585852"/>
              </a:solidFill>
              <a:latin typeface="Calibri" panose="020F0502020204030204" pitchFamily="34" charset="0"/>
              <a:ea typeface="Roboto"/>
              <a:cs typeface="Roboto"/>
              <a:sym typeface="Roboto"/>
            </a:endParaRP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VLOOKUP</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HLOOKUP</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XLOOKUP</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INDEX MATCH</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PIVOT TABLE</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ADVANCE SORT</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ADVANCE TRANSPOSE</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ADVANCE SELECTION</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VSTACK</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GO TO SPECIAL </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TEXT FUNCTIONS</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CHOOSE FUNCTION</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FILTER FUNCTION</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LOGICAL FUNCTIONS</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ISBLANK</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CONDITIONAL FORMATTING</a:t>
            </a:r>
          </a:p>
          <a:p>
            <a:pPr marL="342900" marR="0" lvl="0" indent="-342900" algn="l" rtl="0">
              <a:spcBef>
                <a:spcPts val="0"/>
              </a:spcBef>
              <a:spcAft>
                <a:spcPts val="0"/>
              </a:spcAft>
              <a:buFont typeface="+mj-lt"/>
              <a:buAutoNum type="arabicPeriod"/>
            </a:pPr>
            <a:r>
              <a:rPr lang="en-US" sz="2500" b="1" dirty="0">
                <a:solidFill>
                  <a:srgbClr val="585852"/>
                </a:solidFill>
                <a:latin typeface="Calibri" panose="020F0502020204030204" pitchFamily="34" charset="0"/>
                <a:ea typeface="Roboto"/>
                <a:cs typeface="Roboto"/>
                <a:sym typeface="Roboto"/>
              </a:rPr>
              <a:t>MULTIPLE FOLDERS IN ONE GO</a:t>
            </a:r>
          </a:p>
        </p:txBody>
      </p:sp>
      <p:sp>
        <p:nvSpPr>
          <p:cNvPr id="3" name="Google Shape;97;p14">
            <a:extLst>
              <a:ext uri="{FF2B5EF4-FFF2-40B4-BE49-F238E27FC236}">
                <a16:creationId xmlns:a16="http://schemas.microsoft.com/office/drawing/2014/main" id="{1CF3476D-66EC-BBFB-0F73-2A166602AE16}"/>
              </a:ext>
            </a:extLst>
          </p:cNvPr>
          <p:cNvSpPr/>
          <p:nvPr/>
        </p:nvSpPr>
        <p:spPr>
          <a:xfrm flipV="1">
            <a:off x="222486" y="497303"/>
            <a:ext cx="4622230"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E5B733-8385-8AF8-6171-BDABCFF04977}"/>
              </a:ext>
            </a:extLst>
          </p:cNvPr>
          <p:cNvPicPr>
            <a:picLocks noChangeAspect="1"/>
          </p:cNvPicPr>
          <p:nvPr/>
        </p:nvPicPr>
        <p:blipFill rotWithShape="1">
          <a:blip r:embed="rId2"/>
          <a:srcRect b="19"/>
          <a:stretch/>
        </p:blipFill>
        <p:spPr>
          <a:xfrm>
            <a:off x="0" y="0"/>
            <a:ext cx="14642432" cy="8217901"/>
          </a:xfrm>
          <a:prstGeom prst="rect">
            <a:avLst/>
          </a:prstGeom>
        </p:spPr>
      </p:pic>
      <p:sp>
        <p:nvSpPr>
          <p:cNvPr id="11" name="Google Shape;150;p17">
            <a:extLst>
              <a:ext uri="{FF2B5EF4-FFF2-40B4-BE49-F238E27FC236}">
                <a16:creationId xmlns:a16="http://schemas.microsoft.com/office/drawing/2014/main" id="{07E1E5EF-274F-BF93-A909-66C036DCE9C2}"/>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2" name="Google Shape;146;p17">
            <a:extLst>
              <a:ext uri="{FF2B5EF4-FFF2-40B4-BE49-F238E27FC236}">
                <a16:creationId xmlns:a16="http://schemas.microsoft.com/office/drawing/2014/main" id="{EF9E34F8-C8D3-D038-1665-5BE83DD673B2}"/>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13" name="Google Shape;97;p14">
            <a:extLst>
              <a:ext uri="{FF2B5EF4-FFF2-40B4-BE49-F238E27FC236}">
                <a16:creationId xmlns:a16="http://schemas.microsoft.com/office/drawing/2014/main" id="{88BB6F95-EA00-229C-4120-11F5D231B849}"/>
              </a:ext>
            </a:extLst>
          </p:cNvPr>
          <p:cNvSpPr/>
          <p:nvPr/>
        </p:nvSpPr>
        <p:spPr>
          <a:xfrm>
            <a:off x="3785938" y="716280"/>
            <a:ext cx="6978316"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47D8FD17-F07A-C06D-7EF5-D4617EFBA33F}"/>
              </a:ext>
            </a:extLst>
          </p:cNvPr>
          <p:cNvPicPr>
            <a:picLocks noChangeAspect="1"/>
          </p:cNvPicPr>
          <p:nvPr/>
        </p:nvPicPr>
        <p:blipFill>
          <a:blip r:embed="rId3"/>
          <a:stretch>
            <a:fillRect/>
          </a:stretch>
        </p:blipFill>
        <p:spPr>
          <a:xfrm>
            <a:off x="534371" y="953282"/>
            <a:ext cx="13561657" cy="6682759"/>
          </a:xfrm>
          <a:prstGeom prst="rect">
            <a:avLst/>
          </a:prstGeom>
        </p:spPr>
      </p:pic>
      <p:pic>
        <p:nvPicPr>
          <p:cNvPr id="15" name="Google Shape;145;p17" descr="Presentation Slides-06.png">
            <a:extLst>
              <a:ext uri="{FF2B5EF4-FFF2-40B4-BE49-F238E27FC236}">
                <a16:creationId xmlns:a16="http://schemas.microsoft.com/office/drawing/2014/main" id="{C20555F4-58F0-F9C1-CEFA-BADD8EF4780A}"/>
              </a:ext>
            </a:extLst>
          </p:cNvPr>
          <p:cNvPicPr preferRelativeResize="0"/>
          <p:nvPr/>
        </p:nvPicPr>
        <p:blipFill rotWithShape="1">
          <a:blip r:embed="rId4">
            <a:alphaModFix/>
          </a:blip>
          <a:srcRect/>
          <a:stretch/>
        </p:blipFill>
        <p:spPr>
          <a:xfrm>
            <a:off x="13867161" y="99931"/>
            <a:ext cx="539332" cy="533400"/>
          </a:xfrm>
          <a:prstGeom prst="rect">
            <a:avLst/>
          </a:prstGeom>
          <a:noFill/>
          <a:ln>
            <a:noFill/>
          </a:ln>
        </p:spPr>
      </p:pic>
    </p:spTree>
    <p:extLst>
      <p:ext uri="{BB962C8B-B14F-4D97-AF65-F5344CB8AC3E}">
        <p14:creationId xmlns:p14="http://schemas.microsoft.com/office/powerpoint/2010/main" val="397608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C3724-F655-9FD3-5E71-B4ED35F576EE}"/>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8" name="Google Shape;145;p17" descr="Presentation Slides-06.png">
            <a:extLst>
              <a:ext uri="{FF2B5EF4-FFF2-40B4-BE49-F238E27FC236}">
                <a16:creationId xmlns:a16="http://schemas.microsoft.com/office/drawing/2014/main" id="{0A8D826A-1972-C49A-50FE-F57AA0A908BB}"/>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9" name="Google Shape;150;p17">
            <a:extLst>
              <a:ext uri="{FF2B5EF4-FFF2-40B4-BE49-F238E27FC236}">
                <a16:creationId xmlns:a16="http://schemas.microsoft.com/office/drawing/2014/main" id="{12F925A4-95E6-0E1F-27F0-9D9F248F96B4}"/>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0" name="Google Shape;146;p17">
            <a:extLst>
              <a:ext uri="{FF2B5EF4-FFF2-40B4-BE49-F238E27FC236}">
                <a16:creationId xmlns:a16="http://schemas.microsoft.com/office/drawing/2014/main" id="{C084B49D-DE99-171A-0225-9CCA4B8FF89C}"/>
              </a:ext>
            </a:extLst>
          </p:cNvPr>
          <p:cNvSpPr txBox="1"/>
          <p:nvPr/>
        </p:nvSpPr>
        <p:spPr>
          <a:xfrm>
            <a:off x="4148666" y="54153"/>
            <a:ext cx="56557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ADVANCE SELECTION</a:t>
            </a:r>
            <a:endParaRPr sz="4000" b="1" dirty="0">
              <a:solidFill>
                <a:srgbClr val="585852"/>
              </a:solidFill>
              <a:latin typeface="Roboto"/>
              <a:ea typeface="Roboto"/>
              <a:cs typeface="Roboto"/>
              <a:sym typeface="Roboto"/>
            </a:endParaRPr>
          </a:p>
        </p:txBody>
      </p:sp>
      <p:sp>
        <p:nvSpPr>
          <p:cNvPr id="11" name="Google Shape;97;p14">
            <a:extLst>
              <a:ext uri="{FF2B5EF4-FFF2-40B4-BE49-F238E27FC236}">
                <a16:creationId xmlns:a16="http://schemas.microsoft.com/office/drawing/2014/main" id="{AA04BD84-78B5-E27B-95A5-FC3910E42050}"/>
              </a:ext>
            </a:extLst>
          </p:cNvPr>
          <p:cNvSpPr/>
          <p:nvPr/>
        </p:nvSpPr>
        <p:spPr>
          <a:xfrm>
            <a:off x="4148666" y="716279"/>
            <a:ext cx="5203881" cy="4572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3112506C-AD3D-94D3-2EDC-3B007C5DBBA0}"/>
              </a:ext>
            </a:extLst>
          </p:cNvPr>
          <p:cNvSpPr txBox="1"/>
          <p:nvPr/>
        </p:nvSpPr>
        <p:spPr>
          <a:xfrm>
            <a:off x="593558" y="907649"/>
            <a:ext cx="13528842" cy="1200329"/>
          </a:xfrm>
          <a:prstGeom prst="rect">
            <a:avLst/>
          </a:prstGeom>
          <a:noFill/>
        </p:spPr>
        <p:txBody>
          <a:bodyPr wrap="square" rtlCol="0">
            <a:spAutoFit/>
          </a:bodyPr>
          <a:lstStyle/>
          <a:p>
            <a:r>
              <a:rPr lang="en-US" sz="2400" dirty="0">
                <a:latin typeface="Heebo" pitchFamily="2" charset="-79"/>
                <a:cs typeface="Heebo" pitchFamily="2" charset="-79"/>
              </a:rPr>
              <a:t>ADVANCE SELECTION function in excel is the process of selecting or choosing the data you want to change, highlight or modify from that particular </a:t>
            </a:r>
            <a:r>
              <a:rPr lang="en-US" sz="2400" dirty="0" err="1">
                <a:latin typeface="Heebo" pitchFamily="2" charset="-79"/>
                <a:cs typeface="Heebo" pitchFamily="2" charset="-79"/>
              </a:rPr>
              <a:t>excelsheet</a:t>
            </a:r>
            <a:r>
              <a:rPr lang="en-US" sz="2400" dirty="0">
                <a:latin typeface="Heebo" pitchFamily="2" charset="-79"/>
                <a:cs typeface="Heebo" pitchFamily="2" charset="-79"/>
              </a:rPr>
              <a:t>. It also helps us to identify the errors </a:t>
            </a:r>
          </a:p>
          <a:p>
            <a:r>
              <a:rPr lang="en-US" sz="2400" dirty="0">
                <a:latin typeface="Heebo" pitchFamily="2" charset="-79"/>
                <a:cs typeface="Heebo" pitchFamily="2" charset="-79"/>
              </a:rPr>
              <a:t>in the selected data. </a:t>
            </a:r>
          </a:p>
        </p:txBody>
      </p:sp>
      <p:sp>
        <p:nvSpPr>
          <p:cNvPr id="13" name="Google Shape;146;p17">
            <a:extLst>
              <a:ext uri="{FF2B5EF4-FFF2-40B4-BE49-F238E27FC236}">
                <a16:creationId xmlns:a16="http://schemas.microsoft.com/office/drawing/2014/main" id="{29CA568D-7FE2-8B6D-6982-8AE446DC69C7}"/>
              </a:ext>
            </a:extLst>
          </p:cNvPr>
          <p:cNvSpPr txBox="1"/>
          <p:nvPr/>
        </p:nvSpPr>
        <p:spPr>
          <a:xfrm>
            <a:off x="3481137" y="2088663"/>
            <a:ext cx="741145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14" name="Google Shape;97;p14">
            <a:extLst>
              <a:ext uri="{FF2B5EF4-FFF2-40B4-BE49-F238E27FC236}">
                <a16:creationId xmlns:a16="http://schemas.microsoft.com/office/drawing/2014/main" id="{109E76A2-010D-7939-91B9-AE887FB98941}"/>
              </a:ext>
            </a:extLst>
          </p:cNvPr>
          <p:cNvSpPr/>
          <p:nvPr/>
        </p:nvSpPr>
        <p:spPr>
          <a:xfrm>
            <a:off x="3641558" y="2796509"/>
            <a:ext cx="6914147"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C07EA160-EFFB-4499-8A10-8E994939CDB6}"/>
              </a:ext>
            </a:extLst>
          </p:cNvPr>
          <p:cNvPicPr>
            <a:picLocks noChangeAspect="1"/>
          </p:cNvPicPr>
          <p:nvPr/>
        </p:nvPicPr>
        <p:blipFill>
          <a:blip r:embed="rId4"/>
          <a:stretch>
            <a:fillRect/>
          </a:stretch>
        </p:blipFill>
        <p:spPr>
          <a:xfrm>
            <a:off x="1042737" y="3015627"/>
            <a:ext cx="11646568" cy="4976261"/>
          </a:xfrm>
          <a:prstGeom prst="rect">
            <a:avLst/>
          </a:prstGeom>
        </p:spPr>
      </p:pic>
    </p:spTree>
    <p:extLst>
      <p:ext uri="{BB962C8B-B14F-4D97-AF65-F5344CB8AC3E}">
        <p14:creationId xmlns:p14="http://schemas.microsoft.com/office/powerpoint/2010/main" val="168648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EE39D1-43DA-EF7C-E3B8-5D816A691BFD}"/>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5" name="Google Shape;145;p17" descr="Presentation Slides-06.png">
            <a:extLst>
              <a:ext uri="{FF2B5EF4-FFF2-40B4-BE49-F238E27FC236}">
                <a16:creationId xmlns:a16="http://schemas.microsoft.com/office/drawing/2014/main" id="{A687F5B8-0F20-2AD2-A2EF-B5AA0C85D6FB}"/>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6" name="Google Shape;150;p17">
            <a:extLst>
              <a:ext uri="{FF2B5EF4-FFF2-40B4-BE49-F238E27FC236}">
                <a16:creationId xmlns:a16="http://schemas.microsoft.com/office/drawing/2014/main" id="{5484DC9B-6488-7F66-E041-58EF6351BF77}"/>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7" name="Google Shape;146;p17">
            <a:extLst>
              <a:ext uri="{FF2B5EF4-FFF2-40B4-BE49-F238E27FC236}">
                <a16:creationId xmlns:a16="http://schemas.microsoft.com/office/drawing/2014/main" id="{A4255D8B-9992-3DC4-442F-DEBFE21C4248}"/>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8" name="TextBox 7">
            <a:extLst>
              <a:ext uri="{FF2B5EF4-FFF2-40B4-BE49-F238E27FC236}">
                <a16:creationId xmlns:a16="http://schemas.microsoft.com/office/drawing/2014/main" id="{10F05A9A-CBD7-001E-B8EC-17E46DEFA81E}"/>
              </a:ext>
            </a:extLst>
          </p:cNvPr>
          <p:cNvSpPr txBox="1"/>
          <p:nvPr/>
        </p:nvSpPr>
        <p:spPr>
          <a:xfrm>
            <a:off x="856902" y="1904355"/>
            <a:ext cx="13011587" cy="3682226"/>
          </a:xfrm>
          <a:prstGeom prst="rect">
            <a:avLst/>
          </a:prstGeom>
          <a:noFill/>
        </p:spPr>
        <p:txBody>
          <a:bodyPr wrap="square" rtlCol="0">
            <a:spAutoFit/>
          </a:bodyPr>
          <a:lstStyle/>
          <a:p>
            <a:pPr marL="457200" indent="-457200">
              <a:lnSpc>
                <a:spcPct val="200000"/>
              </a:lnSpc>
              <a:buAutoNum type="arabicPeriod"/>
            </a:pPr>
            <a:r>
              <a:rPr lang="en-US" sz="2400" dirty="0">
                <a:latin typeface="Faustina"/>
              </a:rPr>
              <a:t>In Excel, what does the "PivotTable" feature allow you to do?</a:t>
            </a:r>
          </a:p>
          <a:p>
            <a:pPr>
              <a:lnSpc>
                <a:spcPct val="200000"/>
              </a:lnSpc>
            </a:pPr>
            <a:r>
              <a:rPr lang="en-US" sz="2400" dirty="0">
                <a:latin typeface="Faustina"/>
              </a:rPr>
              <a:t>a) Summarize and analyze data</a:t>
            </a:r>
          </a:p>
          <a:p>
            <a:pPr>
              <a:lnSpc>
                <a:spcPct val="200000"/>
              </a:lnSpc>
            </a:pPr>
            <a:r>
              <a:rPr lang="en-US" sz="2400" dirty="0">
                <a:latin typeface="Faustina"/>
              </a:rPr>
              <a:t>b) Creates charts</a:t>
            </a:r>
          </a:p>
          <a:p>
            <a:pPr>
              <a:lnSpc>
                <a:spcPct val="200000"/>
              </a:lnSpc>
            </a:pPr>
            <a:r>
              <a:rPr lang="en-US" sz="2400" dirty="0">
                <a:latin typeface="Faustina"/>
              </a:rPr>
              <a:t>c) Merge cells</a:t>
            </a:r>
          </a:p>
          <a:p>
            <a:pPr>
              <a:lnSpc>
                <a:spcPct val="200000"/>
              </a:lnSpc>
            </a:pPr>
            <a:r>
              <a:rPr lang="en-US" sz="2400" dirty="0">
                <a:latin typeface="Faustina"/>
              </a:rPr>
              <a:t>d) Apply conditional formatting</a:t>
            </a:r>
          </a:p>
        </p:txBody>
      </p:sp>
      <p:sp>
        <p:nvSpPr>
          <p:cNvPr id="10" name="Arrow: Right 9">
            <a:extLst>
              <a:ext uri="{FF2B5EF4-FFF2-40B4-BE49-F238E27FC236}">
                <a16:creationId xmlns:a16="http://schemas.microsoft.com/office/drawing/2014/main" id="{7AEF6E23-DC14-6822-7D56-E4C8F97CF178}"/>
              </a:ext>
            </a:extLst>
          </p:cNvPr>
          <p:cNvSpPr/>
          <p:nvPr/>
        </p:nvSpPr>
        <p:spPr>
          <a:xfrm flipH="1">
            <a:off x="6560590" y="3011219"/>
            <a:ext cx="1876927" cy="305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1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9FCDA3-43B9-28FA-FE2D-F22E39678CB9}"/>
              </a:ext>
            </a:extLst>
          </p:cNvPr>
          <p:cNvPicPr>
            <a:picLocks noChangeAspect="1"/>
          </p:cNvPicPr>
          <p:nvPr/>
        </p:nvPicPr>
        <p:blipFill rotWithShape="1">
          <a:blip r:embed="rId2"/>
          <a:srcRect b="19"/>
          <a:stretch/>
        </p:blipFill>
        <p:spPr>
          <a:xfrm>
            <a:off x="0" y="16042"/>
            <a:ext cx="14642432" cy="8217901"/>
          </a:xfrm>
          <a:prstGeom prst="rect">
            <a:avLst/>
          </a:prstGeom>
        </p:spPr>
      </p:pic>
      <p:pic>
        <p:nvPicPr>
          <p:cNvPr id="3" name="Google Shape;145;p17" descr="Presentation Slides-06.png">
            <a:extLst>
              <a:ext uri="{FF2B5EF4-FFF2-40B4-BE49-F238E27FC236}">
                <a16:creationId xmlns:a16="http://schemas.microsoft.com/office/drawing/2014/main" id="{7EF67251-C5C7-7D5C-AE28-46BE376E78AE}"/>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16C23DAA-1B6C-E00D-7B66-99A504C002BF}"/>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5BCAD6D6-2C76-2BD8-D61C-3C763DDCFA58}"/>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6493C894-6597-D967-F58E-A4C99AD39319}"/>
              </a:ext>
            </a:extLst>
          </p:cNvPr>
          <p:cNvSpPr txBox="1"/>
          <p:nvPr/>
        </p:nvSpPr>
        <p:spPr>
          <a:xfrm>
            <a:off x="856902" y="1904355"/>
            <a:ext cx="13011587" cy="3682226"/>
          </a:xfrm>
          <a:prstGeom prst="rect">
            <a:avLst/>
          </a:prstGeom>
          <a:noFill/>
        </p:spPr>
        <p:txBody>
          <a:bodyPr wrap="square" rtlCol="0">
            <a:spAutoFit/>
          </a:bodyPr>
          <a:lstStyle/>
          <a:p>
            <a:r>
              <a:rPr lang="en-US" sz="2400" dirty="0">
                <a:latin typeface="Faustina"/>
              </a:rPr>
              <a:t>2. Which of the following is a Function that will now helps us in doing our work more effectively, efficiently and saves our time?</a:t>
            </a:r>
          </a:p>
          <a:p>
            <a:pPr>
              <a:lnSpc>
                <a:spcPct val="200000"/>
              </a:lnSpc>
            </a:pPr>
            <a:r>
              <a:rPr lang="en-US" sz="2400" dirty="0">
                <a:latin typeface="Faustina"/>
              </a:rPr>
              <a:t>a) VLOOKUP Function</a:t>
            </a:r>
          </a:p>
          <a:p>
            <a:pPr>
              <a:lnSpc>
                <a:spcPct val="200000"/>
              </a:lnSpc>
            </a:pPr>
            <a:r>
              <a:rPr lang="en-US" sz="2400" dirty="0">
                <a:latin typeface="Faustina"/>
              </a:rPr>
              <a:t>b) XLOOKUP Function</a:t>
            </a:r>
          </a:p>
          <a:p>
            <a:pPr>
              <a:lnSpc>
                <a:spcPct val="200000"/>
              </a:lnSpc>
            </a:pPr>
            <a:r>
              <a:rPr lang="en-US" sz="2400" dirty="0">
                <a:latin typeface="Faustina"/>
              </a:rPr>
              <a:t>c) INDEX MATCH Function</a:t>
            </a:r>
          </a:p>
          <a:p>
            <a:pPr>
              <a:lnSpc>
                <a:spcPct val="200000"/>
              </a:lnSpc>
            </a:pPr>
            <a:r>
              <a:rPr lang="en-US" sz="2400" dirty="0">
                <a:latin typeface="Faustina"/>
              </a:rPr>
              <a:t>d) HLOOKUP Function</a:t>
            </a:r>
          </a:p>
        </p:txBody>
      </p:sp>
      <p:sp>
        <p:nvSpPr>
          <p:cNvPr id="7" name="Arrow: Right 6">
            <a:extLst>
              <a:ext uri="{FF2B5EF4-FFF2-40B4-BE49-F238E27FC236}">
                <a16:creationId xmlns:a16="http://schemas.microsoft.com/office/drawing/2014/main" id="{B0348086-9B82-F88F-1EA7-14A21D8F99AF}"/>
              </a:ext>
            </a:extLst>
          </p:cNvPr>
          <p:cNvSpPr/>
          <p:nvPr/>
        </p:nvSpPr>
        <p:spPr>
          <a:xfrm flipH="1">
            <a:off x="6689557" y="3657600"/>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08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9817D-793A-25B4-D179-B923B493C409}"/>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2ABCA452-A859-28CB-8590-CA0348AAD289}"/>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FB804FE8-0D8A-9252-D70F-EAF628442D1C}"/>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44C05B7F-CCA7-F252-F30D-7B66C0DEF2DD}"/>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663204D6-4302-598D-3D33-9E678DC30954}"/>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3. Which of the following is a not a short-cut key of SORT?</a:t>
            </a:r>
          </a:p>
          <a:p>
            <a:pPr>
              <a:lnSpc>
                <a:spcPct val="200000"/>
              </a:lnSpc>
            </a:pPr>
            <a:r>
              <a:rPr lang="en-US" sz="2400" dirty="0">
                <a:latin typeface="Faustina"/>
              </a:rPr>
              <a:t>a) Alt+A+S+A</a:t>
            </a:r>
          </a:p>
          <a:p>
            <a:pPr>
              <a:lnSpc>
                <a:spcPct val="200000"/>
              </a:lnSpc>
            </a:pPr>
            <a:r>
              <a:rPr lang="en-US" sz="2400" dirty="0">
                <a:latin typeface="Faustina"/>
              </a:rPr>
              <a:t>b) Alt+A+S+B</a:t>
            </a:r>
          </a:p>
          <a:p>
            <a:pPr>
              <a:lnSpc>
                <a:spcPct val="200000"/>
              </a:lnSpc>
            </a:pPr>
            <a:r>
              <a:rPr lang="en-US" sz="2400" dirty="0">
                <a:latin typeface="Faustina"/>
              </a:rPr>
              <a:t>c) </a:t>
            </a:r>
            <a:r>
              <a:rPr lang="en-US" sz="2400" dirty="0" err="1">
                <a:latin typeface="Faustina"/>
              </a:rPr>
              <a:t>Alt+A+S+D</a:t>
            </a:r>
            <a:endParaRPr lang="en-US" sz="2400" dirty="0">
              <a:latin typeface="Faustina"/>
            </a:endParaRPr>
          </a:p>
          <a:p>
            <a:pPr>
              <a:lnSpc>
                <a:spcPct val="200000"/>
              </a:lnSpc>
            </a:pPr>
            <a:r>
              <a:rPr lang="en-US" sz="2400" dirty="0">
                <a:latin typeface="Faustina"/>
              </a:rPr>
              <a:t>d) None of the above</a:t>
            </a:r>
          </a:p>
        </p:txBody>
      </p:sp>
      <p:sp>
        <p:nvSpPr>
          <p:cNvPr id="7" name="Arrow: Right 6">
            <a:extLst>
              <a:ext uri="{FF2B5EF4-FFF2-40B4-BE49-F238E27FC236}">
                <a16:creationId xmlns:a16="http://schemas.microsoft.com/office/drawing/2014/main" id="{6EA9B237-ED5B-FC15-2F01-432395A24036}"/>
              </a:ext>
            </a:extLst>
          </p:cNvPr>
          <p:cNvSpPr/>
          <p:nvPr/>
        </p:nvSpPr>
        <p:spPr>
          <a:xfrm flipH="1">
            <a:off x="6689557" y="3449053"/>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46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6BDB6-B666-FAEA-FB4E-C367D385DE56}"/>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6C62FE50-9EBD-C599-0858-BC302A0ABAD5}"/>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3B21C650-0648-77CD-F505-DBB7ECB2D028}"/>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D0398F61-4453-63C3-2F44-C30CA405B00C}"/>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A524228A-E110-1DFB-D8B0-34745C8502B9}"/>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4. Which Excel function is used for counting the number of cells that meet a specific condition?</a:t>
            </a:r>
          </a:p>
          <a:p>
            <a:pPr>
              <a:lnSpc>
                <a:spcPct val="200000"/>
              </a:lnSpc>
            </a:pPr>
            <a:r>
              <a:rPr lang="en-US" sz="2400" dirty="0">
                <a:latin typeface="Faustina"/>
              </a:rPr>
              <a:t>a) COUNT</a:t>
            </a:r>
          </a:p>
          <a:p>
            <a:pPr>
              <a:lnSpc>
                <a:spcPct val="200000"/>
              </a:lnSpc>
            </a:pPr>
            <a:r>
              <a:rPr lang="en-US" sz="2400" dirty="0">
                <a:latin typeface="Faustina"/>
              </a:rPr>
              <a:t>b) SUM</a:t>
            </a:r>
          </a:p>
          <a:p>
            <a:pPr>
              <a:lnSpc>
                <a:spcPct val="200000"/>
              </a:lnSpc>
            </a:pPr>
            <a:r>
              <a:rPr lang="en-US" sz="2400" dirty="0">
                <a:latin typeface="Faustina"/>
              </a:rPr>
              <a:t>c) IF</a:t>
            </a:r>
          </a:p>
          <a:p>
            <a:pPr>
              <a:lnSpc>
                <a:spcPct val="200000"/>
              </a:lnSpc>
            </a:pPr>
            <a:r>
              <a:rPr lang="en-US" sz="2400" dirty="0">
                <a:latin typeface="Faustina"/>
              </a:rPr>
              <a:t>d) COUNTIF</a:t>
            </a:r>
          </a:p>
        </p:txBody>
      </p:sp>
      <p:sp>
        <p:nvSpPr>
          <p:cNvPr id="7" name="Arrow: Right 6">
            <a:extLst>
              <a:ext uri="{FF2B5EF4-FFF2-40B4-BE49-F238E27FC236}">
                <a16:creationId xmlns:a16="http://schemas.microsoft.com/office/drawing/2014/main" id="{3346AF6E-FE01-0DC8-1549-17158197EB29}"/>
              </a:ext>
            </a:extLst>
          </p:cNvPr>
          <p:cNvSpPr/>
          <p:nvPr/>
        </p:nvSpPr>
        <p:spPr>
          <a:xfrm flipH="1">
            <a:off x="6866020" y="4748463"/>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63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639120-7A45-8186-4B71-9428E19CB69F}"/>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1ED50911-DB1C-D942-713B-3523C80CFFE0}"/>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9B925406-2A0D-0C02-636E-806F5CB2CCB1}"/>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361A3D7C-20E8-E762-D785-3C89A0F7D55D}"/>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A509AC5E-EE23-380A-4318-9FA0ABFBD5E8}"/>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5. What is the purpose of the "INDEX" function in Excel? </a:t>
            </a:r>
          </a:p>
          <a:p>
            <a:pPr>
              <a:lnSpc>
                <a:spcPct val="200000"/>
              </a:lnSpc>
            </a:pPr>
            <a:r>
              <a:rPr lang="en-US" sz="2400" dirty="0">
                <a:latin typeface="Faustina"/>
              </a:rPr>
              <a:t>a) Lookup a value in a range </a:t>
            </a:r>
          </a:p>
          <a:p>
            <a:pPr>
              <a:lnSpc>
                <a:spcPct val="200000"/>
              </a:lnSpc>
            </a:pPr>
            <a:r>
              <a:rPr lang="en-US" sz="2400" dirty="0">
                <a:latin typeface="Faustina"/>
              </a:rPr>
              <a:t>b) Return the intersection of a row and column</a:t>
            </a:r>
          </a:p>
          <a:p>
            <a:pPr>
              <a:lnSpc>
                <a:spcPct val="200000"/>
              </a:lnSpc>
            </a:pPr>
            <a:r>
              <a:rPr lang="en-US" sz="2400" dirty="0">
                <a:latin typeface="Faustina"/>
              </a:rPr>
              <a:t>c) Calculate the average </a:t>
            </a:r>
          </a:p>
          <a:p>
            <a:pPr>
              <a:lnSpc>
                <a:spcPct val="200000"/>
              </a:lnSpc>
            </a:pPr>
            <a:r>
              <a:rPr lang="en-US" sz="2400" dirty="0">
                <a:latin typeface="Faustina"/>
              </a:rPr>
              <a:t>d) Count the number of cells in a range</a:t>
            </a:r>
          </a:p>
        </p:txBody>
      </p:sp>
      <p:sp>
        <p:nvSpPr>
          <p:cNvPr id="7" name="Arrow: Right 6">
            <a:extLst>
              <a:ext uri="{FF2B5EF4-FFF2-40B4-BE49-F238E27FC236}">
                <a16:creationId xmlns:a16="http://schemas.microsoft.com/office/drawing/2014/main" id="{86019A20-9649-0C20-B88D-4AF4F6ED736A}"/>
              </a:ext>
            </a:extLst>
          </p:cNvPr>
          <p:cNvSpPr/>
          <p:nvPr/>
        </p:nvSpPr>
        <p:spPr>
          <a:xfrm flipH="1">
            <a:off x="7106651" y="3399295"/>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1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AED540-8F7E-A8BB-0993-C7E4651F553D}"/>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859B2950-6D46-EB7F-579C-6C126519846A}"/>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89867A26-C3CA-4CA7-3CFE-F4D1B3BCA28A}"/>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D5A1E941-4212-26E1-EE9D-000C297B0F39}"/>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5C13A17B-59F6-C3BB-CA3F-41536BCEF353}"/>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6. Which Excel feature allows you to automate repetitive tasks by recording a sequence of actions?</a:t>
            </a:r>
          </a:p>
          <a:p>
            <a:endParaRPr lang="en-US" sz="2400" dirty="0">
              <a:latin typeface="Faustina"/>
            </a:endParaRPr>
          </a:p>
          <a:p>
            <a:r>
              <a:rPr lang="en-US" sz="2400" dirty="0">
                <a:latin typeface="Faustina"/>
              </a:rPr>
              <a:t>a) Data Validation </a:t>
            </a:r>
          </a:p>
          <a:p>
            <a:pPr>
              <a:lnSpc>
                <a:spcPct val="200000"/>
              </a:lnSpc>
            </a:pPr>
            <a:r>
              <a:rPr lang="en-US" sz="2400" dirty="0">
                <a:latin typeface="Faustina"/>
              </a:rPr>
              <a:t>b) Conditional Formatting </a:t>
            </a:r>
          </a:p>
          <a:p>
            <a:pPr>
              <a:lnSpc>
                <a:spcPct val="200000"/>
              </a:lnSpc>
            </a:pPr>
            <a:r>
              <a:rPr lang="en-US" sz="2400" dirty="0">
                <a:latin typeface="Faustina"/>
              </a:rPr>
              <a:t>c) Macros </a:t>
            </a:r>
          </a:p>
          <a:p>
            <a:pPr>
              <a:lnSpc>
                <a:spcPct val="200000"/>
              </a:lnSpc>
            </a:pPr>
            <a:r>
              <a:rPr lang="en-US" sz="2400" dirty="0">
                <a:latin typeface="Faustina"/>
              </a:rPr>
              <a:t>d) Goal Seek</a:t>
            </a:r>
          </a:p>
        </p:txBody>
      </p:sp>
      <p:sp>
        <p:nvSpPr>
          <p:cNvPr id="7" name="Arrow: Right 6">
            <a:extLst>
              <a:ext uri="{FF2B5EF4-FFF2-40B4-BE49-F238E27FC236}">
                <a16:creationId xmlns:a16="http://schemas.microsoft.com/office/drawing/2014/main" id="{F85F79F9-0511-AA18-6467-B71F9E7FDB37}"/>
              </a:ext>
            </a:extLst>
          </p:cNvPr>
          <p:cNvSpPr/>
          <p:nvPr/>
        </p:nvSpPr>
        <p:spPr>
          <a:xfrm flipH="1">
            <a:off x="7154778" y="4108950"/>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0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1E137-974C-4DFD-527E-F62DC982C087}"/>
              </a:ext>
            </a:extLst>
          </p:cNvPr>
          <p:cNvPicPr>
            <a:picLocks noChangeAspect="1"/>
          </p:cNvPicPr>
          <p:nvPr/>
        </p:nvPicPr>
        <p:blipFill rotWithShape="1">
          <a:blip r:embed="rId2"/>
          <a:srcRect b="19"/>
          <a:stretch/>
        </p:blipFill>
        <p:spPr>
          <a:xfrm>
            <a:off x="0" y="0"/>
            <a:ext cx="14642432" cy="8217901"/>
          </a:xfrm>
          <a:prstGeom prst="rect">
            <a:avLst/>
          </a:prstGeom>
        </p:spPr>
      </p:pic>
      <p:sp>
        <p:nvSpPr>
          <p:cNvPr id="3" name="Google Shape;150;p17">
            <a:extLst>
              <a:ext uri="{FF2B5EF4-FFF2-40B4-BE49-F238E27FC236}">
                <a16:creationId xmlns:a16="http://schemas.microsoft.com/office/drawing/2014/main" id="{DAFEB6A1-262F-D8A2-0B64-892191DEAB38}"/>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3FF007E4-7EC1-B66C-FDAE-037471E32399}"/>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5" name="TextBox 4">
            <a:extLst>
              <a:ext uri="{FF2B5EF4-FFF2-40B4-BE49-F238E27FC236}">
                <a16:creationId xmlns:a16="http://schemas.microsoft.com/office/drawing/2014/main" id="{2D1BC7DC-ABFB-3D64-AFB9-66426F26E7FD}"/>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7. What function can be used to find the largest value in a range in Excel?</a:t>
            </a:r>
          </a:p>
          <a:p>
            <a:endParaRPr lang="en-US" sz="2400" dirty="0">
              <a:latin typeface="Faustina"/>
            </a:endParaRPr>
          </a:p>
          <a:p>
            <a:r>
              <a:rPr lang="en-US" sz="2400" dirty="0">
                <a:latin typeface="Faustina"/>
              </a:rPr>
              <a:t>a) MAX</a:t>
            </a:r>
          </a:p>
          <a:p>
            <a:pPr>
              <a:lnSpc>
                <a:spcPct val="200000"/>
              </a:lnSpc>
            </a:pPr>
            <a:r>
              <a:rPr lang="en-US" sz="2400" dirty="0">
                <a:latin typeface="Faustina"/>
              </a:rPr>
              <a:t>b) LARGE</a:t>
            </a:r>
          </a:p>
          <a:p>
            <a:pPr>
              <a:lnSpc>
                <a:spcPct val="200000"/>
              </a:lnSpc>
            </a:pPr>
            <a:r>
              <a:rPr lang="en-US" sz="2400" dirty="0">
                <a:latin typeface="Faustina"/>
              </a:rPr>
              <a:t>c) SUM</a:t>
            </a:r>
          </a:p>
          <a:p>
            <a:pPr>
              <a:lnSpc>
                <a:spcPct val="200000"/>
              </a:lnSpc>
            </a:pPr>
            <a:r>
              <a:rPr lang="en-US" sz="2400" dirty="0">
                <a:latin typeface="Faustina"/>
              </a:rPr>
              <a:t>d) AVERAGE</a:t>
            </a:r>
          </a:p>
        </p:txBody>
      </p:sp>
      <p:sp>
        <p:nvSpPr>
          <p:cNvPr id="6" name="Arrow: Right 5">
            <a:extLst>
              <a:ext uri="{FF2B5EF4-FFF2-40B4-BE49-F238E27FC236}">
                <a16:creationId xmlns:a16="http://schemas.microsoft.com/office/drawing/2014/main" id="{1B3B184E-6DD0-68C4-E18B-E792C62C6F5A}"/>
              </a:ext>
            </a:extLst>
          </p:cNvPr>
          <p:cNvSpPr/>
          <p:nvPr/>
        </p:nvSpPr>
        <p:spPr>
          <a:xfrm flipH="1">
            <a:off x="7090609" y="2754051"/>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86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E917F-0708-B418-90A2-3A089F4B3891}"/>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1BEED94E-6ECD-BBBB-67CE-60F400D69006}"/>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18047D2A-3A34-466E-D0AD-2C6BABF29181}"/>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85FA54D7-055B-690F-0DF7-495B3D1C7720}"/>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E21177A2-C1FA-D99C-0FEE-FA406F002B35}"/>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8. How can you freeze the top row and left column in Excel to keep them visible while scrolling?</a:t>
            </a:r>
          </a:p>
          <a:p>
            <a:pPr>
              <a:lnSpc>
                <a:spcPct val="200000"/>
              </a:lnSpc>
            </a:pPr>
            <a:r>
              <a:rPr lang="en-US" sz="2400" dirty="0">
                <a:latin typeface="Faustina"/>
              </a:rPr>
              <a:t>a) Freeze Panes </a:t>
            </a:r>
          </a:p>
          <a:p>
            <a:pPr>
              <a:lnSpc>
                <a:spcPct val="200000"/>
              </a:lnSpc>
            </a:pPr>
            <a:r>
              <a:rPr lang="en-US" sz="2400" dirty="0">
                <a:latin typeface="Faustina"/>
              </a:rPr>
              <a:t>b) Lock Cells </a:t>
            </a:r>
          </a:p>
          <a:p>
            <a:pPr>
              <a:lnSpc>
                <a:spcPct val="200000"/>
              </a:lnSpc>
            </a:pPr>
            <a:r>
              <a:rPr lang="en-US" sz="2400" dirty="0">
                <a:latin typeface="Faustina"/>
              </a:rPr>
              <a:t>c) Split Window </a:t>
            </a:r>
          </a:p>
          <a:p>
            <a:pPr>
              <a:lnSpc>
                <a:spcPct val="200000"/>
              </a:lnSpc>
            </a:pPr>
            <a:r>
              <a:rPr lang="en-US" sz="2400" dirty="0">
                <a:latin typeface="Faustina"/>
              </a:rPr>
              <a:t>d) Hide Rows</a:t>
            </a:r>
          </a:p>
        </p:txBody>
      </p:sp>
      <p:sp>
        <p:nvSpPr>
          <p:cNvPr id="7" name="Arrow: Right 6">
            <a:extLst>
              <a:ext uri="{FF2B5EF4-FFF2-40B4-BE49-F238E27FC236}">
                <a16:creationId xmlns:a16="http://schemas.microsoft.com/office/drawing/2014/main" id="{6F54F51A-185C-E151-B6F3-108B2E5F1C27}"/>
              </a:ext>
            </a:extLst>
          </p:cNvPr>
          <p:cNvSpPr/>
          <p:nvPr/>
        </p:nvSpPr>
        <p:spPr>
          <a:xfrm flipH="1">
            <a:off x="7090609" y="2754051"/>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087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5694947" y="57419"/>
            <a:ext cx="256673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VLOOKUP</a:t>
            </a:r>
            <a:endParaRPr sz="4000" b="1" dirty="0">
              <a:solidFill>
                <a:srgbClr val="585852"/>
              </a:solidFill>
              <a:latin typeface="Roboto"/>
              <a:ea typeface="Roboto"/>
              <a:cs typeface="Roboto"/>
              <a:sym typeface="Roboto"/>
            </a:endParaRPr>
          </a:p>
        </p:txBody>
      </p:sp>
      <p:sp>
        <p:nvSpPr>
          <p:cNvPr id="147" name="Google Shape;147;p17"/>
          <p:cNvSpPr/>
          <p:nvPr/>
        </p:nvSpPr>
        <p:spPr>
          <a:xfrm>
            <a:off x="5694945" y="728332"/>
            <a:ext cx="239027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76200" y="742406"/>
            <a:ext cx="14199275" cy="433960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0" i="0" dirty="0">
                <a:solidFill>
                  <a:srgbClr val="202023"/>
                </a:solidFill>
                <a:effectLst/>
                <a:latin typeface="Heebo" panose="020B0604020202020204" pitchFamily="2" charset="-79"/>
                <a:cs typeface="Heebo" panose="020B0604020202020204" pitchFamily="2" charset="-79"/>
              </a:rPr>
              <a:t>VLOOKUP stands for ‘Vertical Lookup’. It is a function that makes Excel search for a certain value in a column (the so called ‘table array’), in order to return a value from a different column in the same row. </a:t>
            </a:r>
            <a:endParaRPr lang="en-US" sz="1800" b="1" dirty="0">
              <a:solidFill>
                <a:srgbClr val="8AAA3F"/>
              </a:solidFill>
              <a:latin typeface="Roboto"/>
              <a:ea typeface="Roboto"/>
              <a:cs typeface="Roboto"/>
              <a:sym typeface="Roboto"/>
            </a:endParaRPr>
          </a:p>
          <a:p>
            <a:pPr>
              <a:lnSpc>
                <a:spcPct val="120000"/>
              </a:lnSpc>
            </a:pPr>
            <a:endParaRPr lang="en-US" sz="1000" b="1" dirty="0">
              <a:solidFill>
                <a:srgbClr val="8AAA3F"/>
              </a:solidFill>
              <a:latin typeface="Roboto"/>
              <a:ea typeface="Roboto"/>
              <a:cs typeface="Roboto"/>
              <a:sym typeface="Roboto"/>
            </a:endParaRPr>
          </a:p>
          <a:p>
            <a:pPr>
              <a:lnSpc>
                <a:spcPct val="120000"/>
              </a:lnSpc>
            </a:pPr>
            <a:r>
              <a:rPr lang="en-US" sz="2000" b="1" dirty="0">
                <a:solidFill>
                  <a:srgbClr val="8AAA3F"/>
                </a:solidFill>
                <a:latin typeface="Roboto"/>
                <a:ea typeface="Roboto"/>
                <a:cs typeface="Roboto"/>
                <a:sym typeface="Roboto"/>
              </a:rPr>
              <a:t>When to use VLOOKUP function :- </a:t>
            </a:r>
          </a:p>
          <a:p>
            <a:pPr marL="342900" marR="0" lvl="0" indent="-342900" algn="l" rtl="0">
              <a:lnSpc>
                <a:spcPct val="120000"/>
              </a:lnSpc>
              <a:spcBef>
                <a:spcPts val="0"/>
              </a:spcBef>
              <a:spcAft>
                <a:spcPts val="0"/>
              </a:spcAft>
              <a:buFont typeface="Arial" panose="020B0604020202020204" pitchFamily="34" charset="0"/>
              <a:buChar char="•"/>
            </a:pPr>
            <a:r>
              <a:rPr lang="en-US" sz="1800" b="0" i="0" dirty="0">
                <a:solidFill>
                  <a:srgbClr val="202023"/>
                </a:solidFill>
                <a:effectLst/>
                <a:latin typeface="Heebo" pitchFamily="2" charset="-79"/>
                <a:cs typeface="Heebo" pitchFamily="2" charset="-79"/>
              </a:rPr>
              <a:t>To combine information from multiple data sources</a:t>
            </a:r>
          </a:p>
          <a:p>
            <a:pPr marL="342900" marR="0" lvl="0" indent="-342900" algn="l" rtl="0">
              <a:lnSpc>
                <a:spcPct val="120000"/>
              </a:lnSpc>
              <a:spcBef>
                <a:spcPts val="0"/>
              </a:spcBef>
              <a:spcAft>
                <a:spcPts val="0"/>
              </a:spcAft>
              <a:buFont typeface="Arial" panose="020B0604020202020204" pitchFamily="34" charset="0"/>
              <a:buChar char="•"/>
            </a:pPr>
            <a:r>
              <a:rPr lang="en-US" sz="1800" dirty="0">
                <a:solidFill>
                  <a:srgbClr val="202023"/>
                </a:solidFill>
                <a:latin typeface="Heebo" pitchFamily="2" charset="-79"/>
                <a:ea typeface="Roboto"/>
                <a:cs typeface="Heebo" pitchFamily="2" charset="-79"/>
                <a:sym typeface="Roboto"/>
              </a:rPr>
              <a:t>Check to see if a specific value exists.</a:t>
            </a:r>
            <a:endParaRPr lang="en-US" sz="1800" b="1"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endParaRPr lang="en-US" sz="1000" b="1"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r>
              <a:rPr lang="en-US" sz="2000" b="1" dirty="0">
                <a:solidFill>
                  <a:srgbClr val="8AAA3F"/>
                </a:solidFill>
                <a:latin typeface="Roboto"/>
                <a:ea typeface="Roboto"/>
                <a:cs typeface="Roboto"/>
                <a:sym typeface="Roboto"/>
              </a:rPr>
              <a:t>A VLOOKUP function exists of 4 components:- </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value you want to look up;</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range in which you want to find the value and the return value;</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number of the </a:t>
            </a:r>
            <a:r>
              <a:rPr lang="en-US" sz="2000" b="1" u="sng" dirty="0">
                <a:solidFill>
                  <a:srgbClr val="202023"/>
                </a:solidFill>
                <a:latin typeface="Heebo" pitchFamily="2" charset="-79"/>
                <a:cs typeface="Heebo" pitchFamily="2" charset="-79"/>
              </a:rPr>
              <a:t>COLUMN</a:t>
            </a:r>
            <a:r>
              <a:rPr lang="en-US" sz="2000" b="0" i="0" dirty="0">
                <a:solidFill>
                  <a:srgbClr val="202023"/>
                </a:solidFill>
                <a:effectLst/>
                <a:latin typeface="Heebo" pitchFamily="2" charset="-79"/>
                <a:cs typeface="Heebo" pitchFamily="2" charset="-79"/>
              </a:rPr>
              <a:t> within your defined range, that contains the return value;</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0 or FALSE for an exact match with the value you are looking for; 1 or TRUE for an approximate match.</a:t>
            </a:r>
            <a:endParaRPr lang="en-US" sz="20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10" name="Picture 9">
            <a:extLst>
              <a:ext uri="{FF2B5EF4-FFF2-40B4-BE49-F238E27FC236}">
                <a16:creationId xmlns:a16="http://schemas.microsoft.com/office/drawing/2014/main" id="{2F55B878-6B5D-F3A4-FAF8-E0B79CB808A9}"/>
              </a:ext>
            </a:extLst>
          </p:cNvPr>
          <p:cNvPicPr>
            <a:picLocks noChangeAspect="1"/>
          </p:cNvPicPr>
          <p:nvPr/>
        </p:nvPicPr>
        <p:blipFill>
          <a:blip r:embed="rId5"/>
          <a:stretch>
            <a:fillRect/>
          </a:stretch>
        </p:blipFill>
        <p:spPr>
          <a:xfrm>
            <a:off x="3449054" y="4927600"/>
            <a:ext cx="7347284" cy="316904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6FED1-8EB4-DCF4-9FB0-DFDC63B8A17B}"/>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D81879B8-7AE7-803C-C99C-E675E2135D9C}"/>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12DB309B-1C5C-26F8-8C47-E8A69F93BC02}"/>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28D92BF5-BA4B-159A-3FA3-223359FDC7C2}"/>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AB44485A-3D2B-2550-84AE-2767FF808F2E}"/>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9. What does the "MATCH" function in Excel do?</a:t>
            </a:r>
          </a:p>
          <a:p>
            <a:pPr>
              <a:lnSpc>
                <a:spcPct val="200000"/>
              </a:lnSpc>
            </a:pPr>
            <a:r>
              <a:rPr lang="en-US" sz="2400" dirty="0">
                <a:latin typeface="Faustina"/>
              </a:rPr>
              <a:t>a) Find the median of a range </a:t>
            </a:r>
          </a:p>
          <a:p>
            <a:pPr>
              <a:lnSpc>
                <a:spcPct val="200000"/>
              </a:lnSpc>
            </a:pPr>
            <a:r>
              <a:rPr lang="en-US" sz="2400" dirty="0">
                <a:latin typeface="Faustina"/>
              </a:rPr>
              <a:t>b) Search for a value in a range and return its relative position </a:t>
            </a:r>
          </a:p>
          <a:p>
            <a:pPr>
              <a:lnSpc>
                <a:spcPct val="200000"/>
              </a:lnSpc>
            </a:pPr>
            <a:r>
              <a:rPr lang="en-US" sz="2400" dirty="0">
                <a:latin typeface="Faustina"/>
              </a:rPr>
              <a:t>c) Calculate the standard deviation </a:t>
            </a:r>
          </a:p>
          <a:p>
            <a:pPr>
              <a:lnSpc>
                <a:spcPct val="200000"/>
              </a:lnSpc>
            </a:pPr>
            <a:r>
              <a:rPr lang="en-US" sz="2400" dirty="0">
                <a:latin typeface="Faustina"/>
              </a:rPr>
              <a:t>d) Count the number of unique values in a range</a:t>
            </a:r>
          </a:p>
        </p:txBody>
      </p:sp>
      <p:sp>
        <p:nvSpPr>
          <p:cNvPr id="7" name="Arrow: Right 6">
            <a:extLst>
              <a:ext uri="{FF2B5EF4-FFF2-40B4-BE49-F238E27FC236}">
                <a16:creationId xmlns:a16="http://schemas.microsoft.com/office/drawing/2014/main" id="{5ECF2242-7B5D-1C39-17F8-A230DC0FE6D3}"/>
              </a:ext>
            </a:extLst>
          </p:cNvPr>
          <p:cNvSpPr/>
          <p:nvPr/>
        </p:nvSpPr>
        <p:spPr>
          <a:xfrm flipH="1">
            <a:off x="9384630" y="3399295"/>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88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8AB44-6D7B-A01E-FF27-75EAB5BF68FE}"/>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B5AD5352-7A3D-0FB8-2042-67D98F5C5583}"/>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B113BF5F-F005-A512-AEFF-96520BDA3C65}"/>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A7D2A7F7-654A-CCBF-0961-C91876872B6C}"/>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44ADF639-40CA-6136-AC58-3DD9C9AA84AB}"/>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10. In Excel, how can you create a drop-down list in a cell?</a:t>
            </a:r>
          </a:p>
          <a:p>
            <a:pPr>
              <a:lnSpc>
                <a:spcPct val="200000"/>
              </a:lnSpc>
            </a:pPr>
            <a:r>
              <a:rPr lang="en-US" sz="2400" dirty="0">
                <a:latin typeface="Faustina"/>
              </a:rPr>
              <a:t>a) Data Validation </a:t>
            </a:r>
          </a:p>
          <a:p>
            <a:pPr>
              <a:lnSpc>
                <a:spcPct val="200000"/>
              </a:lnSpc>
            </a:pPr>
            <a:r>
              <a:rPr lang="en-US" sz="2400" dirty="0">
                <a:latin typeface="Faustina"/>
              </a:rPr>
              <a:t>b) Conditional Formatting </a:t>
            </a:r>
          </a:p>
          <a:p>
            <a:pPr>
              <a:lnSpc>
                <a:spcPct val="200000"/>
              </a:lnSpc>
            </a:pPr>
            <a:r>
              <a:rPr lang="en-US" sz="2400" dirty="0">
                <a:latin typeface="Faustina"/>
              </a:rPr>
              <a:t>c) PivotTable</a:t>
            </a:r>
          </a:p>
          <a:p>
            <a:pPr>
              <a:lnSpc>
                <a:spcPct val="200000"/>
              </a:lnSpc>
            </a:pPr>
            <a:r>
              <a:rPr lang="en-US" sz="2400" dirty="0">
                <a:latin typeface="Faustina"/>
              </a:rPr>
              <a:t>d) Goal Seek</a:t>
            </a:r>
          </a:p>
        </p:txBody>
      </p:sp>
      <p:sp>
        <p:nvSpPr>
          <p:cNvPr id="7" name="Arrow: Right 6">
            <a:extLst>
              <a:ext uri="{FF2B5EF4-FFF2-40B4-BE49-F238E27FC236}">
                <a16:creationId xmlns:a16="http://schemas.microsoft.com/office/drawing/2014/main" id="{AA76AE00-8BF2-6340-24CA-94C2F420BF3A}"/>
              </a:ext>
            </a:extLst>
          </p:cNvPr>
          <p:cNvSpPr/>
          <p:nvPr/>
        </p:nvSpPr>
        <p:spPr>
          <a:xfrm flipH="1">
            <a:off x="7074566" y="2714510"/>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296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9F49D5-BD08-66D1-DDD0-EFE974FAE68A}"/>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D1A7BFFD-A99F-D32F-6F77-A283C11A59EA}"/>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14EB12EE-BA12-3311-EAAA-4A6FF0E82CCC}"/>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6510CB41-3C91-00E4-6CE3-BAAA466E5035}"/>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3AA8552B-5DBA-8B2A-0FFD-9B2353C997EC}"/>
              </a:ext>
            </a:extLst>
          </p:cNvPr>
          <p:cNvSpPr txBox="1"/>
          <p:nvPr/>
        </p:nvSpPr>
        <p:spPr>
          <a:xfrm>
            <a:off x="856902" y="1904355"/>
            <a:ext cx="13011587" cy="3682226"/>
          </a:xfrm>
          <a:prstGeom prst="rect">
            <a:avLst/>
          </a:prstGeom>
          <a:noFill/>
        </p:spPr>
        <p:txBody>
          <a:bodyPr wrap="square" rtlCol="0">
            <a:spAutoFit/>
          </a:bodyPr>
          <a:lstStyle/>
          <a:p>
            <a:r>
              <a:rPr lang="en-US" sz="2400" dirty="0">
                <a:latin typeface="Faustina"/>
              </a:rPr>
              <a:t>11. Which Excel function is used to extract specific characters from a text string based on their position?</a:t>
            </a:r>
          </a:p>
          <a:p>
            <a:pPr>
              <a:lnSpc>
                <a:spcPct val="200000"/>
              </a:lnSpc>
            </a:pPr>
            <a:r>
              <a:rPr lang="en-US" sz="2400" dirty="0">
                <a:latin typeface="Faustina"/>
              </a:rPr>
              <a:t>a) RIGHT</a:t>
            </a:r>
          </a:p>
          <a:p>
            <a:pPr>
              <a:lnSpc>
                <a:spcPct val="200000"/>
              </a:lnSpc>
            </a:pPr>
            <a:r>
              <a:rPr lang="en-US" sz="2400" dirty="0">
                <a:latin typeface="Faustina"/>
              </a:rPr>
              <a:t>b) LEFT</a:t>
            </a:r>
          </a:p>
          <a:p>
            <a:pPr>
              <a:lnSpc>
                <a:spcPct val="200000"/>
              </a:lnSpc>
            </a:pPr>
            <a:r>
              <a:rPr lang="en-US" sz="2400" dirty="0">
                <a:latin typeface="Faustina"/>
              </a:rPr>
              <a:t>c) MID</a:t>
            </a:r>
          </a:p>
          <a:p>
            <a:pPr>
              <a:lnSpc>
                <a:spcPct val="200000"/>
              </a:lnSpc>
            </a:pPr>
            <a:r>
              <a:rPr lang="en-US" sz="2400" dirty="0">
                <a:latin typeface="Faustina"/>
              </a:rPr>
              <a:t>d) FIND</a:t>
            </a:r>
          </a:p>
        </p:txBody>
      </p:sp>
      <p:sp>
        <p:nvSpPr>
          <p:cNvPr id="7" name="Arrow: Right 6">
            <a:extLst>
              <a:ext uri="{FF2B5EF4-FFF2-40B4-BE49-F238E27FC236}">
                <a16:creationId xmlns:a16="http://schemas.microsoft.com/office/drawing/2014/main" id="{AF52CA65-D440-BD86-9621-0565C49B83B3}"/>
              </a:ext>
            </a:extLst>
          </p:cNvPr>
          <p:cNvSpPr/>
          <p:nvPr/>
        </p:nvSpPr>
        <p:spPr>
          <a:xfrm flipH="1">
            <a:off x="7186862" y="4473782"/>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5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CD19F-72B8-0A37-D40E-C6A0441DEA0E}"/>
              </a:ext>
            </a:extLst>
          </p:cNvPr>
          <p:cNvPicPr>
            <a:picLocks noChangeAspect="1"/>
          </p:cNvPicPr>
          <p:nvPr/>
        </p:nvPicPr>
        <p:blipFill rotWithShape="1">
          <a:blip r:embed="rId2"/>
          <a:srcRect b="19"/>
          <a:stretch/>
        </p:blipFill>
        <p:spPr>
          <a:xfrm>
            <a:off x="0" y="0"/>
            <a:ext cx="14642432" cy="8217901"/>
          </a:xfrm>
          <a:prstGeom prst="rect">
            <a:avLst/>
          </a:prstGeom>
        </p:spPr>
      </p:pic>
      <p:pic>
        <p:nvPicPr>
          <p:cNvPr id="3" name="Google Shape;145;p17" descr="Presentation Slides-06.png">
            <a:extLst>
              <a:ext uri="{FF2B5EF4-FFF2-40B4-BE49-F238E27FC236}">
                <a16:creationId xmlns:a16="http://schemas.microsoft.com/office/drawing/2014/main" id="{82AEECAF-7897-639D-15C5-84BF4266B588}"/>
              </a:ext>
            </a:extLst>
          </p:cNvPr>
          <p:cNvPicPr preferRelativeResize="0"/>
          <p:nvPr/>
        </p:nvPicPr>
        <p:blipFill rotWithShape="1">
          <a:blip r:embed="rId3">
            <a:alphaModFix/>
          </a:blip>
          <a:srcRect/>
          <a:stretch/>
        </p:blipFill>
        <p:spPr>
          <a:xfrm>
            <a:off x="13867161" y="99931"/>
            <a:ext cx="539332" cy="533400"/>
          </a:xfrm>
          <a:prstGeom prst="rect">
            <a:avLst/>
          </a:prstGeom>
          <a:noFill/>
          <a:ln>
            <a:noFill/>
          </a:ln>
        </p:spPr>
      </p:pic>
      <p:sp>
        <p:nvSpPr>
          <p:cNvPr id="4" name="Google Shape;150;p17">
            <a:extLst>
              <a:ext uri="{FF2B5EF4-FFF2-40B4-BE49-F238E27FC236}">
                <a16:creationId xmlns:a16="http://schemas.microsoft.com/office/drawing/2014/main" id="{3B261FF9-C431-B62E-48A1-ECB1E8D0165A}"/>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5" name="Google Shape;146;p17">
            <a:extLst>
              <a:ext uri="{FF2B5EF4-FFF2-40B4-BE49-F238E27FC236}">
                <a16:creationId xmlns:a16="http://schemas.microsoft.com/office/drawing/2014/main" id="{42E2AB50-BFDD-789A-C290-854C8E7E2568}"/>
              </a:ext>
            </a:extLst>
          </p:cNvPr>
          <p:cNvSpPr txBox="1"/>
          <p:nvPr/>
        </p:nvSpPr>
        <p:spPr>
          <a:xfrm>
            <a:off x="856903" y="729401"/>
            <a:ext cx="1301158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585852"/>
                </a:solidFill>
                <a:latin typeface="Roboto"/>
                <a:ea typeface="Roboto"/>
                <a:cs typeface="Roboto"/>
                <a:sym typeface="Roboto"/>
              </a:rPr>
              <a:t>MCQs</a:t>
            </a:r>
          </a:p>
        </p:txBody>
      </p:sp>
      <p:sp>
        <p:nvSpPr>
          <p:cNvPr id="6" name="TextBox 5">
            <a:extLst>
              <a:ext uri="{FF2B5EF4-FFF2-40B4-BE49-F238E27FC236}">
                <a16:creationId xmlns:a16="http://schemas.microsoft.com/office/drawing/2014/main" id="{1DC0B19C-3438-1E7F-C4B2-35BB8D873DA3}"/>
              </a:ext>
            </a:extLst>
          </p:cNvPr>
          <p:cNvSpPr txBox="1"/>
          <p:nvPr/>
        </p:nvSpPr>
        <p:spPr>
          <a:xfrm>
            <a:off x="856902" y="1904355"/>
            <a:ext cx="13011587" cy="3312895"/>
          </a:xfrm>
          <a:prstGeom prst="rect">
            <a:avLst/>
          </a:prstGeom>
          <a:noFill/>
        </p:spPr>
        <p:txBody>
          <a:bodyPr wrap="square" rtlCol="0">
            <a:spAutoFit/>
          </a:bodyPr>
          <a:lstStyle/>
          <a:p>
            <a:r>
              <a:rPr lang="en-US" sz="2400" dirty="0">
                <a:latin typeface="Faustina"/>
              </a:rPr>
              <a:t>12. How can you protect a worksheet in Excel, so that users can only edit certain cells?</a:t>
            </a:r>
          </a:p>
          <a:p>
            <a:pPr>
              <a:lnSpc>
                <a:spcPct val="200000"/>
              </a:lnSpc>
            </a:pPr>
            <a:r>
              <a:rPr lang="en-US" sz="2400" dirty="0">
                <a:latin typeface="Faustina"/>
              </a:rPr>
              <a:t>a) Data Validation </a:t>
            </a:r>
          </a:p>
          <a:p>
            <a:pPr>
              <a:lnSpc>
                <a:spcPct val="200000"/>
              </a:lnSpc>
            </a:pPr>
            <a:r>
              <a:rPr lang="en-US" sz="2400" dirty="0">
                <a:latin typeface="Faustina"/>
              </a:rPr>
              <a:t>b) Worksheet Protection</a:t>
            </a:r>
          </a:p>
          <a:p>
            <a:pPr>
              <a:lnSpc>
                <a:spcPct val="200000"/>
              </a:lnSpc>
            </a:pPr>
            <a:r>
              <a:rPr lang="en-US" sz="2400" dirty="0">
                <a:latin typeface="Faustina"/>
              </a:rPr>
              <a:t>c) Lock Cells</a:t>
            </a:r>
          </a:p>
          <a:p>
            <a:pPr>
              <a:lnSpc>
                <a:spcPct val="200000"/>
              </a:lnSpc>
            </a:pPr>
            <a:r>
              <a:rPr lang="en-US" sz="2400" dirty="0">
                <a:latin typeface="Faustina"/>
              </a:rPr>
              <a:t>d) Conditional Formatting</a:t>
            </a:r>
          </a:p>
        </p:txBody>
      </p:sp>
      <p:sp>
        <p:nvSpPr>
          <p:cNvPr id="7" name="Arrow: Right 6">
            <a:extLst>
              <a:ext uri="{FF2B5EF4-FFF2-40B4-BE49-F238E27FC236}">
                <a16:creationId xmlns:a16="http://schemas.microsoft.com/office/drawing/2014/main" id="{B189A76E-4A8A-4F0B-930B-51E94ABAC063}"/>
              </a:ext>
            </a:extLst>
          </p:cNvPr>
          <p:cNvSpPr/>
          <p:nvPr/>
        </p:nvSpPr>
        <p:spPr>
          <a:xfrm flipH="1">
            <a:off x="7315200" y="4108950"/>
            <a:ext cx="1876927" cy="323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4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oogle Shape;144;p17" descr="Presentation Slides-04.png">
            <a:extLst>
              <a:ext uri="{FF2B5EF4-FFF2-40B4-BE49-F238E27FC236}">
                <a16:creationId xmlns:a16="http://schemas.microsoft.com/office/drawing/2014/main" id="{803D0154-569D-E8A3-0372-98544644392F}"/>
              </a:ext>
            </a:extLst>
          </p:cNvPr>
          <p:cNvPicPr preferRelativeResize="0"/>
          <p:nvPr/>
        </p:nvPicPr>
        <p:blipFill rotWithShape="1">
          <a:blip r:embed="rId2"/>
          <a:srcRect b="19"/>
          <a:stretch/>
        </p:blipFill>
        <p:spPr>
          <a:xfrm>
            <a:off x="20" y="1538"/>
            <a:ext cx="14630380" cy="8228062"/>
          </a:xfrm>
          <a:prstGeom prst="rect">
            <a:avLst/>
          </a:prstGeom>
          <a:noFill/>
        </p:spPr>
      </p:pic>
      <p:pic>
        <p:nvPicPr>
          <p:cNvPr id="5" name="Google Shape;145;p17" descr="Presentation Slides-06.png">
            <a:extLst>
              <a:ext uri="{FF2B5EF4-FFF2-40B4-BE49-F238E27FC236}">
                <a16:creationId xmlns:a16="http://schemas.microsoft.com/office/drawing/2014/main" id="{051E9ECE-546D-9837-6601-6F8E7263C11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6" name="Google Shape;146;p17">
            <a:extLst>
              <a:ext uri="{FF2B5EF4-FFF2-40B4-BE49-F238E27FC236}">
                <a16:creationId xmlns:a16="http://schemas.microsoft.com/office/drawing/2014/main" id="{155A6F98-12C2-C0E7-27F1-1DF3A33836B3}"/>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8" name="Google Shape;150;p17">
            <a:extLst>
              <a:ext uri="{FF2B5EF4-FFF2-40B4-BE49-F238E27FC236}">
                <a16:creationId xmlns:a16="http://schemas.microsoft.com/office/drawing/2014/main" id="{B9AC9918-B052-BB1B-8A2B-4290863FFE06}"/>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27" name="Picture 26">
            <a:extLst>
              <a:ext uri="{FF2B5EF4-FFF2-40B4-BE49-F238E27FC236}">
                <a16:creationId xmlns:a16="http://schemas.microsoft.com/office/drawing/2014/main" id="{AFFE6661-4FE9-177E-C3E6-B596F91B8317}"/>
              </a:ext>
            </a:extLst>
          </p:cNvPr>
          <p:cNvPicPr>
            <a:picLocks noChangeAspect="1"/>
          </p:cNvPicPr>
          <p:nvPr/>
        </p:nvPicPr>
        <p:blipFill>
          <a:blip r:embed="rId4"/>
          <a:stretch>
            <a:fillRect/>
          </a:stretch>
        </p:blipFill>
        <p:spPr>
          <a:xfrm>
            <a:off x="76200" y="1059893"/>
            <a:ext cx="14261009" cy="6238373"/>
          </a:xfrm>
          <a:prstGeom prst="rect">
            <a:avLst/>
          </a:prstGeom>
        </p:spPr>
      </p:pic>
      <p:sp>
        <p:nvSpPr>
          <p:cNvPr id="28" name="Google Shape;97;p14">
            <a:extLst>
              <a:ext uri="{FF2B5EF4-FFF2-40B4-BE49-F238E27FC236}">
                <a16:creationId xmlns:a16="http://schemas.microsoft.com/office/drawing/2014/main" id="{3AB79A62-8402-CF1A-59B5-62E6B3A35BFD}"/>
              </a:ext>
            </a:extLst>
          </p:cNvPr>
          <p:cNvSpPr/>
          <p:nvPr/>
        </p:nvSpPr>
        <p:spPr>
          <a:xfrm>
            <a:off x="3810000" y="716281"/>
            <a:ext cx="6874042"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34" name="Picture 33">
            <a:extLst>
              <a:ext uri="{FF2B5EF4-FFF2-40B4-BE49-F238E27FC236}">
                <a16:creationId xmlns:a16="http://schemas.microsoft.com/office/drawing/2014/main" id="{4C3C28CD-DFB0-1981-47F8-F5D5CC85C3F9}"/>
              </a:ext>
            </a:extLst>
          </p:cNvPr>
          <p:cNvPicPr>
            <a:picLocks noChangeAspect="1"/>
          </p:cNvPicPr>
          <p:nvPr/>
        </p:nvPicPr>
        <p:blipFill>
          <a:blip r:embed="rId5"/>
          <a:stretch>
            <a:fillRect/>
          </a:stretch>
        </p:blipFill>
        <p:spPr>
          <a:xfrm>
            <a:off x="6304548" y="4828673"/>
            <a:ext cx="8103276" cy="2817996"/>
          </a:xfrm>
          <a:prstGeom prst="rect">
            <a:avLst/>
          </a:prstGeom>
        </p:spPr>
      </p:pic>
      <p:pic>
        <p:nvPicPr>
          <p:cNvPr id="36" name="Picture 35">
            <a:extLst>
              <a:ext uri="{FF2B5EF4-FFF2-40B4-BE49-F238E27FC236}">
                <a16:creationId xmlns:a16="http://schemas.microsoft.com/office/drawing/2014/main" id="{AAF06C34-E2A3-A847-10CB-E18B30127DFC}"/>
              </a:ext>
            </a:extLst>
          </p:cNvPr>
          <p:cNvPicPr>
            <a:picLocks noChangeAspect="1"/>
          </p:cNvPicPr>
          <p:nvPr/>
        </p:nvPicPr>
        <p:blipFill>
          <a:blip r:embed="rId6"/>
          <a:stretch>
            <a:fillRect/>
          </a:stretch>
        </p:blipFill>
        <p:spPr>
          <a:xfrm>
            <a:off x="11057020" y="5175584"/>
            <a:ext cx="1905000" cy="2628900"/>
          </a:xfrm>
          <a:prstGeom prst="rect">
            <a:avLst/>
          </a:prstGeom>
        </p:spPr>
      </p:pic>
    </p:spTree>
    <p:extLst>
      <p:ext uri="{BB962C8B-B14F-4D97-AF65-F5344CB8AC3E}">
        <p14:creationId xmlns:p14="http://schemas.microsoft.com/office/powerpoint/2010/main" val="17107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oogle Shape;144;p17" descr="Presentation Slides-04.png">
            <a:extLst>
              <a:ext uri="{FF2B5EF4-FFF2-40B4-BE49-F238E27FC236}">
                <a16:creationId xmlns:a16="http://schemas.microsoft.com/office/drawing/2014/main" id="{76881998-8956-B43D-F4BD-4CC97484DD20}"/>
              </a:ext>
            </a:extLst>
          </p:cNvPr>
          <p:cNvPicPr preferRelativeResize="0"/>
          <p:nvPr/>
        </p:nvPicPr>
        <p:blipFill rotWithShape="1">
          <a:blip r:embed="rId2"/>
          <a:srcRect b="19"/>
          <a:stretch/>
        </p:blipFill>
        <p:spPr>
          <a:xfrm>
            <a:off x="1" y="0"/>
            <a:ext cx="14630397" cy="8229601"/>
          </a:xfrm>
          <a:prstGeom prst="rect">
            <a:avLst/>
          </a:prstGeom>
          <a:noFill/>
        </p:spPr>
      </p:pic>
      <p:pic>
        <p:nvPicPr>
          <p:cNvPr id="5" name="Google Shape;145;p17" descr="Presentation Slides-06.png">
            <a:extLst>
              <a:ext uri="{FF2B5EF4-FFF2-40B4-BE49-F238E27FC236}">
                <a16:creationId xmlns:a16="http://schemas.microsoft.com/office/drawing/2014/main" id="{3C680466-05A4-34B2-0E35-1F3D9051D1E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8" name="Google Shape;146;p17">
            <a:extLst>
              <a:ext uri="{FF2B5EF4-FFF2-40B4-BE49-F238E27FC236}">
                <a16:creationId xmlns:a16="http://schemas.microsoft.com/office/drawing/2014/main" id="{46373497-4566-8FA6-CB68-5EEB5FC7B0E6}"/>
              </a:ext>
            </a:extLst>
          </p:cNvPr>
          <p:cNvSpPr txBox="1"/>
          <p:nvPr/>
        </p:nvSpPr>
        <p:spPr>
          <a:xfrm>
            <a:off x="5342021" y="57419"/>
            <a:ext cx="25025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HLOOKUP</a:t>
            </a:r>
            <a:endParaRPr sz="4000" b="1" dirty="0">
              <a:solidFill>
                <a:srgbClr val="585852"/>
              </a:solidFill>
              <a:latin typeface="Roboto"/>
              <a:ea typeface="Roboto"/>
              <a:cs typeface="Roboto"/>
              <a:sym typeface="Roboto"/>
            </a:endParaRPr>
          </a:p>
        </p:txBody>
      </p:sp>
      <p:sp>
        <p:nvSpPr>
          <p:cNvPr id="9" name="Google Shape;150;p17">
            <a:extLst>
              <a:ext uri="{FF2B5EF4-FFF2-40B4-BE49-F238E27FC236}">
                <a16:creationId xmlns:a16="http://schemas.microsoft.com/office/drawing/2014/main" id="{A0E13D22-D114-D38F-5E1A-21C5C861ECFE}"/>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6" name="TextBox 5">
            <a:extLst>
              <a:ext uri="{FF2B5EF4-FFF2-40B4-BE49-F238E27FC236}">
                <a16:creationId xmlns:a16="http://schemas.microsoft.com/office/drawing/2014/main" id="{5C36A18C-379F-4228-D024-519CCEF4E121}"/>
              </a:ext>
            </a:extLst>
          </p:cNvPr>
          <p:cNvSpPr txBox="1"/>
          <p:nvPr/>
        </p:nvSpPr>
        <p:spPr>
          <a:xfrm>
            <a:off x="609600" y="762001"/>
            <a:ext cx="12835467" cy="5093702"/>
          </a:xfrm>
          <a:prstGeom prst="rect">
            <a:avLst/>
          </a:prstGeom>
          <a:noFill/>
        </p:spPr>
        <p:txBody>
          <a:bodyPr wrap="square" rtlCol="0">
            <a:spAutoFit/>
          </a:bodyPr>
          <a:lstStyle/>
          <a:p>
            <a:r>
              <a:rPr lang="en-US" sz="2400" i="0" dirty="0">
                <a:solidFill>
                  <a:srgbClr val="202124"/>
                </a:solidFill>
                <a:effectLst/>
                <a:latin typeface="Heebo" pitchFamily="2" charset="-79"/>
                <a:cs typeface="Heebo" pitchFamily="2" charset="-79"/>
              </a:rPr>
              <a:t>HLOOKUP stands for</a:t>
            </a:r>
            <a:r>
              <a:rPr lang="en-US" sz="2400" b="0" i="0" dirty="0">
                <a:solidFill>
                  <a:srgbClr val="202023"/>
                </a:solidFill>
                <a:effectLst/>
                <a:latin typeface="Heebo" pitchFamily="2" charset="-79"/>
                <a:cs typeface="Heebo" panose="020B0604020202020204" pitchFamily="2" charset="-79"/>
              </a:rPr>
              <a:t> ‘</a:t>
            </a:r>
            <a:r>
              <a:rPr lang="en-US" sz="2400" i="0" dirty="0">
                <a:solidFill>
                  <a:srgbClr val="040C28"/>
                </a:solidFill>
                <a:effectLst/>
                <a:latin typeface="Heebo" pitchFamily="2" charset="-79"/>
                <a:cs typeface="Heebo" pitchFamily="2" charset="-79"/>
              </a:rPr>
              <a:t>Horizontal Lookup’</a:t>
            </a:r>
            <a:r>
              <a:rPr lang="en-US" sz="2400" i="0" dirty="0">
                <a:solidFill>
                  <a:srgbClr val="202124"/>
                </a:solidFill>
                <a:effectLst/>
                <a:latin typeface="Heebo" pitchFamily="2" charset="-79"/>
                <a:cs typeface="Heebo" pitchFamily="2" charset="-79"/>
              </a:rPr>
              <a:t> and can be used to retrieve information from a table by searching a row for the matching data and outputting from the corresponding column.</a:t>
            </a:r>
          </a:p>
          <a:p>
            <a:endParaRPr lang="en-US" dirty="0">
              <a:solidFill>
                <a:srgbClr val="202124"/>
              </a:solidFill>
              <a:latin typeface="Google Sans"/>
            </a:endParaRPr>
          </a:p>
          <a:p>
            <a:pPr marL="0" marR="0" lvl="0" indent="0" algn="l" rtl="0">
              <a:lnSpc>
                <a:spcPct val="120000"/>
              </a:lnSpc>
              <a:spcBef>
                <a:spcPts val="0"/>
              </a:spcBef>
              <a:spcAft>
                <a:spcPts val="0"/>
              </a:spcAft>
              <a:buNone/>
            </a:pPr>
            <a:r>
              <a:rPr lang="en-US" sz="2000" b="1" dirty="0">
                <a:solidFill>
                  <a:srgbClr val="8AAA3F"/>
                </a:solidFill>
                <a:latin typeface="Roboto"/>
                <a:ea typeface="Roboto"/>
                <a:cs typeface="Roboto"/>
                <a:sym typeface="Roboto"/>
              </a:rPr>
              <a:t>A HLOOKUP function exists of 4 components:- </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value you want to look up;</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range in which you want to find the value and the return value;</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The number of the </a:t>
            </a:r>
            <a:r>
              <a:rPr lang="en-US" sz="2000" b="1" u="sng" dirty="0">
                <a:solidFill>
                  <a:srgbClr val="202023"/>
                </a:solidFill>
                <a:latin typeface="Heebo" pitchFamily="2" charset="-79"/>
                <a:cs typeface="Heebo" pitchFamily="2" charset="-79"/>
              </a:rPr>
              <a:t>ROW</a:t>
            </a:r>
            <a:r>
              <a:rPr lang="en-US" sz="2000" b="0" i="0" dirty="0">
                <a:solidFill>
                  <a:srgbClr val="202023"/>
                </a:solidFill>
                <a:effectLst/>
                <a:latin typeface="Heebo" pitchFamily="2" charset="-79"/>
                <a:cs typeface="Heebo" pitchFamily="2" charset="-79"/>
              </a:rPr>
              <a:t> within your defined range, that contains the return value;</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0 or FALSE for an exact match with the value you are looking for; 1 or TRUE for an approximate match.</a:t>
            </a:r>
          </a:p>
          <a:p>
            <a:pPr marR="0" lvl="0" algn="l" rtl="0">
              <a:lnSpc>
                <a:spcPct val="120000"/>
              </a:lnSpc>
              <a:spcBef>
                <a:spcPts val="0"/>
              </a:spcBef>
              <a:spcAft>
                <a:spcPts val="0"/>
              </a:spcAft>
            </a:pPr>
            <a:endParaRPr lang="en-US" sz="2000" b="1" dirty="0">
              <a:solidFill>
                <a:srgbClr val="8AAA3F"/>
              </a:solidFill>
              <a:latin typeface="Roboto"/>
              <a:ea typeface="Roboto"/>
              <a:cs typeface="Roboto"/>
              <a:sym typeface="Roboto"/>
            </a:endParaRPr>
          </a:p>
          <a:p>
            <a:pPr marL="0" marR="0" lvl="0" indent="0" algn="l" rtl="0">
              <a:lnSpc>
                <a:spcPct val="120000"/>
              </a:lnSpc>
              <a:spcBef>
                <a:spcPts val="0"/>
              </a:spcBef>
              <a:spcAft>
                <a:spcPts val="0"/>
              </a:spcAft>
              <a:buNone/>
            </a:pPr>
            <a:r>
              <a:rPr lang="en-US" sz="2000" b="1" dirty="0">
                <a:solidFill>
                  <a:srgbClr val="8AAA3F"/>
                </a:solidFill>
                <a:latin typeface="Roboto"/>
                <a:ea typeface="Roboto"/>
                <a:cs typeface="Roboto"/>
                <a:sym typeface="Roboto"/>
              </a:rPr>
              <a:t>Difference Between VLOOKUP &amp; HLOOKUP</a:t>
            </a:r>
          </a:p>
          <a:p>
            <a:pPr marR="0" lvl="0" algn="l" rtl="0">
              <a:lnSpc>
                <a:spcPct val="120000"/>
              </a:lnSpc>
              <a:spcBef>
                <a:spcPts val="0"/>
              </a:spcBef>
              <a:spcAft>
                <a:spcPts val="0"/>
              </a:spcAft>
            </a:pPr>
            <a:r>
              <a:rPr lang="en-US" sz="2000" b="0" i="0" dirty="0">
                <a:solidFill>
                  <a:srgbClr val="51565E"/>
                </a:solidFill>
                <a:effectLst/>
                <a:latin typeface="Heebo" pitchFamily="2" charset="-79"/>
                <a:cs typeface="Heebo" pitchFamily="2" charset="-79"/>
              </a:rPr>
              <a:t>The VLOOKUP function is used to look up a particular value in a table array organized </a:t>
            </a:r>
            <a:r>
              <a:rPr lang="en-US" sz="2000" b="1" i="0" u="sng" dirty="0">
                <a:solidFill>
                  <a:srgbClr val="51565E"/>
                </a:solidFill>
                <a:effectLst/>
                <a:latin typeface="Heebo" pitchFamily="2" charset="-79"/>
                <a:cs typeface="Heebo" pitchFamily="2" charset="-79"/>
              </a:rPr>
              <a:t>vertically </a:t>
            </a:r>
            <a:r>
              <a:rPr lang="en-US" sz="2000" b="0" i="0" dirty="0">
                <a:solidFill>
                  <a:srgbClr val="51565E"/>
                </a:solidFill>
                <a:effectLst/>
                <a:latin typeface="Heebo" pitchFamily="2" charset="-79"/>
                <a:cs typeface="Heebo" pitchFamily="2" charset="-79"/>
              </a:rPr>
              <a:t>and then return data from a specified column against that value.</a:t>
            </a:r>
          </a:p>
          <a:p>
            <a:pPr marR="0" lvl="0" algn="l" rtl="0">
              <a:lnSpc>
                <a:spcPct val="120000"/>
              </a:lnSpc>
              <a:spcBef>
                <a:spcPts val="0"/>
              </a:spcBef>
              <a:spcAft>
                <a:spcPts val="0"/>
              </a:spcAft>
            </a:pPr>
            <a:r>
              <a:rPr lang="en-US" sz="2000" b="0" i="0" dirty="0">
                <a:solidFill>
                  <a:srgbClr val="51565E"/>
                </a:solidFill>
                <a:effectLst/>
                <a:latin typeface="Heebo" pitchFamily="2" charset="-79"/>
                <a:cs typeface="Heebo" pitchFamily="2" charset="-79"/>
              </a:rPr>
              <a:t>Whereas we use the HLOOKUP to lookup a value </a:t>
            </a:r>
            <a:r>
              <a:rPr lang="en-US" sz="2000" b="1" i="0" u="sng" dirty="0">
                <a:solidFill>
                  <a:srgbClr val="51565E"/>
                </a:solidFill>
                <a:effectLst/>
                <a:latin typeface="Heebo" pitchFamily="2" charset="-79"/>
                <a:cs typeface="Heebo" pitchFamily="2" charset="-79"/>
              </a:rPr>
              <a:t>horizontally</a:t>
            </a:r>
            <a:r>
              <a:rPr lang="en-US" sz="2000" b="0" i="0" dirty="0">
                <a:solidFill>
                  <a:srgbClr val="51565E"/>
                </a:solidFill>
                <a:effectLst/>
                <a:latin typeface="Heebo" pitchFamily="2" charset="-79"/>
                <a:cs typeface="Heebo" pitchFamily="2" charset="-79"/>
              </a:rPr>
              <a:t>. This is done by searching the top row of the table for a specified value and in return giving back the value in the same column.</a:t>
            </a:r>
            <a:endParaRPr lang="en-US" sz="2000" dirty="0">
              <a:solidFill>
                <a:srgbClr val="202023"/>
              </a:solidFill>
              <a:latin typeface="Heebo" pitchFamily="2" charset="-79"/>
              <a:ea typeface="Roboto"/>
              <a:cs typeface="Heebo" pitchFamily="2" charset="-79"/>
              <a:sym typeface="Roboto"/>
            </a:endParaRPr>
          </a:p>
        </p:txBody>
      </p:sp>
      <p:sp>
        <p:nvSpPr>
          <p:cNvPr id="2" name="Google Shape;147;p17">
            <a:extLst>
              <a:ext uri="{FF2B5EF4-FFF2-40B4-BE49-F238E27FC236}">
                <a16:creationId xmlns:a16="http://schemas.microsoft.com/office/drawing/2014/main" id="{F9D7C588-9326-A8D0-15C9-A4C80C9378F3}"/>
              </a:ext>
            </a:extLst>
          </p:cNvPr>
          <p:cNvSpPr/>
          <p:nvPr/>
        </p:nvSpPr>
        <p:spPr>
          <a:xfrm>
            <a:off x="5475705" y="738372"/>
            <a:ext cx="2235200"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A2DC3AC5-2953-EC4F-41D5-9A2069BC5C95}"/>
              </a:ext>
            </a:extLst>
          </p:cNvPr>
          <p:cNvPicPr>
            <a:picLocks noChangeAspect="1"/>
          </p:cNvPicPr>
          <p:nvPr/>
        </p:nvPicPr>
        <p:blipFill>
          <a:blip r:embed="rId4"/>
          <a:stretch>
            <a:fillRect/>
          </a:stretch>
        </p:blipFill>
        <p:spPr>
          <a:xfrm>
            <a:off x="4652961" y="5723467"/>
            <a:ext cx="5324475" cy="2494434"/>
          </a:xfrm>
          <a:prstGeom prst="rect">
            <a:avLst/>
          </a:prstGeom>
        </p:spPr>
      </p:pic>
    </p:spTree>
    <p:extLst>
      <p:ext uri="{BB962C8B-B14F-4D97-AF65-F5344CB8AC3E}">
        <p14:creationId xmlns:p14="http://schemas.microsoft.com/office/powerpoint/2010/main" val="248367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oogle Shape;144;p17" descr="Presentation Slides-04.png">
            <a:extLst>
              <a:ext uri="{FF2B5EF4-FFF2-40B4-BE49-F238E27FC236}">
                <a16:creationId xmlns:a16="http://schemas.microsoft.com/office/drawing/2014/main" id="{E42594BD-C634-03E9-7044-84637660B95E}"/>
              </a:ext>
            </a:extLst>
          </p:cNvPr>
          <p:cNvPicPr preferRelativeResize="0"/>
          <p:nvPr/>
        </p:nvPicPr>
        <p:blipFill rotWithShape="1">
          <a:blip r:embed="rId2"/>
          <a:srcRect b="19"/>
          <a:stretch/>
        </p:blipFill>
        <p:spPr>
          <a:xfrm>
            <a:off x="20" y="1538"/>
            <a:ext cx="14630380" cy="8228062"/>
          </a:xfrm>
          <a:prstGeom prst="rect">
            <a:avLst/>
          </a:prstGeom>
          <a:noFill/>
        </p:spPr>
      </p:pic>
      <p:pic>
        <p:nvPicPr>
          <p:cNvPr id="5" name="Google Shape;145;p17" descr="Presentation Slides-06.png">
            <a:extLst>
              <a:ext uri="{FF2B5EF4-FFF2-40B4-BE49-F238E27FC236}">
                <a16:creationId xmlns:a16="http://schemas.microsoft.com/office/drawing/2014/main" id="{8020B308-E01A-ACAE-EFD1-74E592ECE745}"/>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6" name="Google Shape;150;p17">
            <a:extLst>
              <a:ext uri="{FF2B5EF4-FFF2-40B4-BE49-F238E27FC236}">
                <a16:creationId xmlns:a16="http://schemas.microsoft.com/office/drawing/2014/main" id="{9961BE49-DCC1-E3F9-463F-D90293030B05}"/>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2" name="Google Shape;146;p17">
            <a:extLst>
              <a:ext uri="{FF2B5EF4-FFF2-40B4-BE49-F238E27FC236}">
                <a16:creationId xmlns:a16="http://schemas.microsoft.com/office/drawing/2014/main" id="{1439A033-B8F4-558C-4A8D-4CB086529A40}"/>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DA135879-D451-ABEF-6CDC-BFD53BF0FEFC}"/>
              </a:ext>
            </a:extLst>
          </p:cNvPr>
          <p:cNvSpPr/>
          <p:nvPr/>
        </p:nvSpPr>
        <p:spPr>
          <a:xfrm>
            <a:off x="3810000" y="716281"/>
            <a:ext cx="6874042"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F3D77B8B-385D-E8AB-860D-D5CED0495CA9}"/>
              </a:ext>
            </a:extLst>
          </p:cNvPr>
          <p:cNvPicPr>
            <a:picLocks noChangeAspect="1"/>
          </p:cNvPicPr>
          <p:nvPr/>
        </p:nvPicPr>
        <p:blipFill>
          <a:blip r:embed="rId4"/>
          <a:stretch>
            <a:fillRect/>
          </a:stretch>
        </p:blipFill>
        <p:spPr>
          <a:xfrm>
            <a:off x="129335" y="895867"/>
            <a:ext cx="14331623" cy="6952733"/>
          </a:xfrm>
          <a:prstGeom prst="rect">
            <a:avLst/>
          </a:prstGeom>
        </p:spPr>
      </p:pic>
      <p:pic>
        <p:nvPicPr>
          <p:cNvPr id="13" name="Picture 12">
            <a:extLst>
              <a:ext uri="{FF2B5EF4-FFF2-40B4-BE49-F238E27FC236}">
                <a16:creationId xmlns:a16="http://schemas.microsoft.com/office/drawing/2014/main" id="{516AADAA-783D-5E14-8904-2E6F35D11D29}"/>
              </a:ext>
            </a:extLst>
          </p:cNvPr>
          <p:cNvPicPr>
            <a:picLocks noChangeAspect="1"/>
          </p:cNvPicPr>
          <p:nvPr/>
        </p:nvPicPr>
        <p:blipFill>
          <a:blip r:embed="rId5"/>
          <a:stretch>
            <a:fillRect/>
          </a:stretch>
        </p:blipFill>
        <p:spPr>
          <a:xfrm>
            <a:off x="7919049" y="4744528"/>
            <a:ext cx="6669416" cy="3473372"/>
          </a:xfrm>
          <a:prstGeom prst="rect">
            <a:avLst/>
          </a:prstGeom>
        </p:spPr>
      </p:pic>
      <p:pic>
        <p:nvPicPr>
          <p:cNvPr id="14" name="Picture 13">
            <a:extLst>
              <a:ext uri="{FF2B5EF4-FFF2-40B4-BE49-F238E27FC236}">
                <a16:creationId xmlns:a16="http://schemas.microsoft.com/office/drawing/2014/main" id="{267B3229-F988-1EAA-F3EB-0C0C50E405D4}"/>
              </a:ext>
            </a:extLst>
          </p:cNvPr>
          <p:cNvPicPr>
            <a:picLocks noChangeAspect="1"/>
          </p:cNvPicPr>
          <p:nvPr/>
        </p:nvPicPr>
        <p:blipFill>
          <a:blip r:embed="rId6"/>
          <a:stretch>
            <a:fillRect/>
          </a:stretch>
        </p:blipFill>
        <p:spPr>
          <a:xfrm>
            <a:off x="6774601" y="5966007"/>
            <a:ext cx="7363556" cy="1882593"/>
          </a:xfrm>
          <a:prstGeom prst="rect">
            <a:avLst/>
          </a:prstGeom>
        </p:spPr>
      </p:pic>
    </p:spTree>
    <p:extLst>
      <p:ext uri="{BB962C8B-B14F-4D97-AF65-F5344CB8AC3E}">
        <p14:creationId xmlns:p14="http://schemas.microsoft.com/office/powerpoint/2010/main" val="350911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0F5C659-1F3A-E784-8692-B5380EB0812D}"/>
              </a:ext>
            </a:extLst>
          </p:cNvPr>
          <p:cNvPicPr>
            <a:picLocks noChangeAspect="1"/>
          </p:cNvPicPr>
          <p:nvPr/>
        </p:nvPicPr>
        <p:blipFill rotWithShape="1">
          <a:blip r:embed="rId2"/>
          <a:srcRect b="19"/>
          <a:stretch/>
        </p:blipFill>
        <p:spPr>
          <a:xfrm>
            <a:off x="0" y="0"/>
            <a:ext cx="14630400" cy="8229600"/>
          </a:xfrm>
          <a:prstGeom prst="rect">
            <a:avLst/>
          </a:prstGeom>
        </p:spPr>
      </p:pic>
      <p:pic>
        <p:nvPicPr>
          <p:cNvPr id="6" name="Google Shape;145;p17" descr="Presentation Slides-06.png">
            <a:extLst>
              <a:ext uri="{FF2B5EF4-FFF2-40B4-BE49-F238E27FC236}">
                <a16:creationId xmlns:a16="http://schemas.microsoft.com/office/drawing/2014/main" id="{9F77D454-2767-2283-7953-516A3A2DF95F}"/>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8" name="Google Shape;146;p17">
            <a:extLst>
              <a:ext uri="{FF2B5EF4-FFF2-40B4-BE49-F238E27FC236}">
                <a16:creationId xmlns:a16="http://schemas.microsoft.com/office/drawing/2014/main" id="{38E4C5BE-4602-235B-C2DC-D1E8E9AFB839}"/>
              </a:ext>
            </a:extLst>
          </p:cNvPr>
          <p:cNvSpPr txBox="1"/>
          <p:nvPr/>
        </p:nvSpPr>
        <p:spPr>
          <a:xfrm>
            <a:off x="5342021" y="57419"/>
            <a:ext cx="25025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XLOOKUP</a:t>
            </a:r>
            <a:endParaRPr sz="4000" b="1" dirty="0">
              <a:solidFill>
                <a:srgbClr val="585852"/>
              </a:solidFill>
              <a:latin typeface="Roboto"/>
              <a:ea typeface="Roboto"/>
              <a:cs typeface="Roboto"/>
              <a:sym typeface="Roboto"/>
            </a:endParaRPr>
          </a:p>
        </p:txBody>
      </p:sp>
      <p:sp>
        <p:nvSpPr>
          <p:cNvPr id="9" name="Google Shape;147;p17">
            <a:extLst>
              <a:ext uri="{FF2B5EF4-FFF2-40B4-BE49-F238E27FC236}">
                <a16:creationId xmlns:a16="http://schemas.microsoft.com/office/drawing/2014/main" id="{A8E69F42-7A02-75C7-1D8B-2F723BEC6430}"/>
              </a:ext>
            </a:extLst>
          </p:cNvPr>
          <p:cNvSpPr/>
          <p:nvPr/>
        </p:nvSpPr>
        <p:spPr>
          <a:xfrm>
            <a:off x="5469467" y="716281"/>
            <a:ext cx="216746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A64F517C-A0A3-70F4-FC45-15E6AFC37D67}"/>
              </a:ext>
            </a:extLst>
          </p:cNvPr>
          <p:cNvSpPr txBox="1"/>
          <p:nvPr/>
        </p:nvSpPr>
        <p:spPr>
          <a:xfrm>
            <a:off x="508000" y="829734"/>
            <a:ext cx="12835467" cy="5647700"/>
          </a:xfrm>
          <a:prstGeom prst="rect">
            <a:avLst/>
          </a:prstGeom>
          <a:noFill/>
        </p:spPr>
        <p:txBody>
          <a:bodyPr wrap="square" rtlCol="0">
            <a:spAutoFit/>
          </a:bodyPr>
          <a:lstStyle/>
          <a:p>
            <a:r>
              <a:rPr lang="en-US" sz="2200" i="0" dirty="0">
                <a:solidFill>
                  <a:srgbClr val="202124"/>
                </a:solidFill>
                <a:effectLst/>
                <a:latin typeface="Heebo" pitchFamily="2" charset="-79"/>
                <a:cs typeface="Heebo" pitchFamily="2" charset="-79"/>
              </a:rPr>
              <a:t>The core functionality of the XLOOKUP is the ability to search for specific values in a range or array of data. When you run the function, a corresponding value is returned from another range or array.</a:t>
            </a:r>
          </a:p>
          <a:p>
            <a:endParaRPr lang="en-US" sz="2200" dirty="0">
              <a:solidFill>
                <a:srgbClr val="202124"/>
              </a:solidFill>
              <a:latin typeface="Heebo" pitchFamily="2" charset="-79"/>
              <a:cs typeface="Heebo" pitchFamily="2" charset="-79"/>
            </a:endParaRPr>
          </a:p>
          <a:p>
            <a:r>
              <a:rPr lang="en-US" sz="2200" i="0" dirty="0">
                <a:solidFill>
                  <a:srgbClr val="202124"/>
                </a:solidFill>
                <a:effectLst/>
                <a:latin typeface="Heebo" pitchFamily="2" charset="-79"/>
                <a:cs typeface="Heebo" pitchFamily="2" charset="-79"/>
              </a:rPr>
              <a:t>In other words, the Excel XLOOKUP function is a modern and flexible replacement for older functions like VLOOKUP</a:t>
            </a:r>
            <a:r>
              <a:rPr lang="en-US" sz="2200" dirty="0">
                <a:solidFill>
                  <a:srgbClr val="202124"/>
                </a:solidFill>
                <a:latin typeface="Heebo" pitchFamily="2" charset="-79"/>
                <a:cs typeface="Heebo" pitchFamily="2" charset="-79"/>
              </a:rPr>
              <a:t> &amp;</a:t>
            </a:r>
            <a:r>
              <a:rPr lang="en-US" sz="2200" i="0" dirty="0">
                <a:solidFill>
                  <a:srgbClr val="202124"/>
                </a:solidFill>
                <a:effectLst/>
                <a:latin typeface="Heebo" pitchFamily="2" charset="-79"/>
                <a:cs typeface="Heebo" pitchFamily="2" charset="-79"/>
              </a:rPr>
              <a:t> HLOOKUP.  XLOOKUP supports approximate and exact matching, wildcards (* ?) for partial matches, and lookups in vertical or horizontal ranges.</a:t>
            </a:r>
          </a:p>
          <a:p>
            <a:endParaRPr lang="en-US" dirty="0">
              <a:solidFill>
                <a:srgbClr val="202124"/>
              </a:solidFill>
              <a:latin typeface="Google Sans"/>
            </a:endParaRPr>
          </a:p>
          <a:p>
            <a:pPr marL="0" marR="0" lvl="0" indent="0" algn="l" rtl="0">
              <a:lnSpc>
                <a:spcPct val="120000"/>
              </a:lnSpc>
              <a:spcBef>
                <a:spcPts val="0"/>
              </a:spcBef>
              <a:spcAft>
                <a:spcPts val="0"/>
              </a:spcAft>
              <a:buNone/>
            </a:pPr>
            <a:r>
              <a:rPr lang="en-US" sz="2000" b="1" dirty="0">
                <a:solidFill>
                  <a:srgbClr val="8AAA3F"/>
                </a:solidFill>
                <a:latin typeface="Roboto"/>
                <a:ea typeface="Roboto"/>
                <a:cs typeface="Roboto"/>
                <a:sym typeface="Roboto"/>
              </a:rPr>
              <a:t>A XLOOKUP function exists of 6 components:- </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lookup - The lookup value.</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lookup_array - The array or range to search.</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return_array - The array or range to return.</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not_found - [optional] Value to return if no match found.</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match_mode - [optional] 0 = exact match (default), -1 = exact match or next smallest, 1 = exact match or next larger, 2 = wildcard match.</a:t>
            </a:r>
          </a:p>
          <a:p>
            <a:pPr marL="457200" marR="0" lvl="0" indent="-457200" algn="l" rtl="0">
              <a:lnSpc>
                <a:spcPct val="120000"/>
              </a:lnSpc>
              <a:spcBef>
                <a:spcPts val="0"/>
              </a:spcBef>
              <a:spcAft>
                <a:spcPts val="0"/>
              </a:spcAft>
              <a:buFont typeface="+mj-lt"/>
              <a:buAutoNum type="arabicPeriod"/>
            </a:pPr>
            <a:r>
              <a:rPr lang="en-US" sz="2000" b="0" i="0" dirty="0">
                <a:solidFill>
                  <a:srgbClr val="202023"/>
                </a:solidFill>
                <a:effectLst/>
                <a:latin typeface="Heebo" pitchFamily="2" charset="-79"/>
                <a:cs typeface="Heebo" pitchFamily="2" charset="-79"/>
              </a:rPr>
              <a:t>search_mode - [optional] 1 = search from first (default), -1 = search from last, 2 = binary search ascending, -2 = binary search descending.</a:t>
            </a:r>
          </a:p>
        </p:txBody>
      </p:sp>
      <p:sp>
        <p:nvSpPr>
          <p:cNvPr id="14" name="Google Shape;150;p17">
            <a:extLst>
              <a:ext uri="{FF2B5EF4-FFF2-40B4-BE49-F238E27FC236}">
                <a16:creationId xmlns:a16="http://schemas.microsoft.com/office/drawing/2014/main" id="{A21B5DC0-CAC3-E8DB-4B81-4CFECC935E9C}"/>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18" name="Picture 17">
            <a:extLst>
              <a:ext uri="{FF2B5EF4-FFF2-40B4-BE49-F238E27FC236}">
                <a16:creationId xmlns:a16="http://schemas.microsoft.com/office/drawing/2014/main" id="{90808FA7-8921-C559-F3DA-47758C6594E1}"/>
              </a:ext>
            </a:extLst>
          </p:cNvPr>
          <p:cNvPicPr>
            <a:picLocks noChangeAspect="1"/>
          </p:cNvPicPr>
          <p:nvPr/>
        </p:nvPicPr>
        <p:blipFill>
          <a:blip r:embed="rId4"/>
          <a:stretch>
            <a:fillRect/>
          </a:stretch>
        </p:blipFill>
        <p:spPr>
          <a:xfrm>
            <a:off x="9808104" y="2665412"/>
            <a:ext cx="1990725" cy="2085975"/>
          </a:xfrm>
          <a:prstGeom prst="rect">
            <a:avLst/>
          </a:prstGeom>
        </p:spPr>
      </p:pic>
    </p:spTree>
    <p:extLst>
      <p:ext uri="{BB962C8B-B14F-4D97-AF65-F5344CB8AC3E}">
        <p14:creationId xmlns:p14="http://schemas.microsoft.com/office/powerpoint/2010/main" val="167974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85AE53-2416-3D52-D194-AB2DCC60CBB0}"/>
              </a:ext>
            </a:extLst>
          </p:cNvPr>
          <p:cNvPicPr>
            <a:picLocks noChangeAspect="1"/>
          </p:cNvPicPr>
          <p:nvPr/>
        </p:nvPicPr>
        <p:blipFill>
          <a:blip r:embed="rId2"/>
          <a:stretch>
            <a:fillRect/>
          </a:stretch>
        </p:blipFill>
        <p:spPr>
          <a:xfrm>
            <a:off x="0" y="11700"/>
            <a:ext cx="14630400" cy="8217900"/>
          </a:xfrm>
          <a:prstGeom prst="rect">
            <a:avLst/>
          </a:prstGeom>
        </p:spPr>
      </p:pic>
      <p:pic>
        <p:nvPicPr>
          <p:cNvPr id="3" name="Google Shape;145;p17" descr="Presentation Slides-06.png">
            <a:extLst>
              <a:ext uri="{FF2B5EF4-FFF2-40B4-BE49-F238E27FC236}">
                <a16:creationId xmlns:a16="http://schemas.microsoft.com/office/drawing/2014/main" id="{89891A36-19EC-55BD-6C3F-64BFBC4B90F2}"/>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5" name="Google Shape;150;p17">
            <a:extLst>
              <a:ext uri="{FF2B5EF4-FFF2-40B4-BE49-F238E27FC236}">
                <a16:creationId xmlns:a16="http://schemas.microsoft.com/office/drawing/2014/main" id="{60FF7C34-FA82-4A1C-6802-22684C164C47}"/>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6" name="Google Shape;146;p17">
            <a:extLst>
              <a:ext uri="{FF2B5EF4-FFF2-40B4-BE49-F238E27FC236}">
                <a16:creationId xmlns:a16="http://schemas.microsoft.com/office/drawing/2014/main" id="{B50B9C51-B729-0749-E61C-C97AF2EEA152}"/>
              </a:ext>
            </a:extLst>
          </p:cNvPr>
          <p:cNvSpPr txBox="1"/>
          <p:nvPr/>
        </p:nvSpPr>
        <p:spPr>
          <a:xfrm>
            <a:off x="4639734" y="57419"/>
            <a:ext cx="450426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XLOOKUP Benefits</a:t>
            </a:r>
            <a:endParaRPr sz="4000" b="1" dirty="0">
              <a:solidFill>
                <a:srgbClr val="585852"/>
              </a:solidFill>
              <a:latin typeface="Roboto"/>
              <a:ea typeface="Roboto"/>
              <a:cs typeface="Roboto"/>
              <a:sym typeface="Roboto"/>
            </a:endParaRPr>
          </a:p>
        </p:txBody>
      </p:sp>
      <p:sp>
        <p:nvSpPr>
          <p:cNvPr id="7" name="Google Shape;97;p14">
            <a:extLst>
              <a:ext uri="{FF2B5EF4-FFF2-40B4-BE49-F238E27FC236}">
                <a16:creationId xmlns:a16="http://schemas.microsoft.com/office/drawing/2014/main" id="{CB2DF5A7-A09E-4A4B-1B38-D808BD6F372E}"/>
              </a:ext>
            </a:extLst>
          </p:cNvPr>
          <p:cNvSpPr/>
          <p:nvPr/>
        </p:nvSpPr>
        <p:spPr>
          <a:xfrm flipV="1">
            <a:off x="4639734" y="716280"/>
            <a:ext cx="450426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rgbClr val="FF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01CE45EA-A316-70F4-AAFD-555BF185040B}"/>
              </a:ext>
            </a:extLst>
          </p:cNvPr>
          <p:cNvSpPr txBox="1"/>
          <p:nvPr/>
        </p:nvSpPr>
        <p:spPr>
          <a:xfrm>
            <a:off x="626534" y="1420860"/>
            <a:ext cx="13241958" cy="33701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lookup data to the right or left of lookup values.</a:t>
            </a:r>
          </a:p>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return multiple results </a:t>
            </a:r>
          </a:p>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work with vertical &amp; horizontal data</a:t>
            </a:r>
          </a:p>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perform a reverse search (bottom to top)</a:t>
            </a:r>
          </a:p>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return a default value if an exact match isn’t found</a:t>
            </a:r>
          </a:p>
          <a:p>
            <a:pPr marL="285750" indent="-285750">
              <a:lnSpc>
                <a:spcPct val="150000"/>
              </a:lnSpc>
              <a:buFont typeface="Arial" panose="020B0604020202020204" pitchFamily="34" charset="0"/>
              <a:buChar char="•"/>
            </a:pPr>
            <a:r>
              <a:rPr lang="en-US" sz="2400" dirty="0">
                <a:latin typeface="Heebo" pitchFamily="2" charset="-79"/>
                <a:cs typeface="Heebo" pitchFamily="2" charset="-79"/>
              </a:rPr>
              <a:t>XLOOKUP can provide us to re-name an error as per our understanding/requirement. </a:t>
            </a:r>
          </a:p>
        </p:txBody>
      </p:sp>
      <p:pic>
        <p:nvPicPr>
          <p:cNvPr id="20" name="Picture 19">
            <a:extLst>
              <a:ext uri="{FF2B5EF4-FFF2-40B4-BE49-F238E27FC236}">
                <a16:creationId xmlns:a16="http://schemas.microsoft.com/office/drawing/2014/main" id="{C14DF500-628D-678E-8419-5D28CDA0D3C4}"/>
              </a:ext>
            </a:extLst>
          </p:cNvPr>
          <p:cNvPicPr>
            <a:picLocks noChangeAspect="1"/>
          </p:cNvPicPr>
          <p:nvPr/>
        </p:nvPicPr>
        <p:blipFill>
          <a:blip r:embed="rId4"/>
          <a:stretch>
            <a:fillRect/>
          </a:stretch>
        </p:blipFill>
        <p:spPr>
          <a:xfrm>
            <a:off x="5371088" y="4903470"/>
            <a:ext cx="3752850" cy="2609850"/>
          </a:xfrm>
          <a:prstGeom prst="rect">
            <a:avLst/>
          </a:prstGeom>
        </p:spPr>
      </p:pic>
    </p:spTree>
    <p:extLst>
      <p:ext uri="{BB962C8B-B14F-4D97-AF65-F5344CB8AC3E}">
        <p14:creationId xmlns:p14="http://schemas.microsoft.com/office/powerpoint/2010/main" val="396572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828" y="0"/>
            <a:ext cx="14626743" cy="822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93D0DEF-027C-03FB-31BA-81999B032541}"/>
              </a:ext>
            </a:extLst>
          </p:cNvPr>
          <p:cNvPicPr>
            <a:picLocks noChangeAspect="1"/>
          </p:cNvPicPr>
          <p:nvPr/>
        </p:nvPicPr>
        <p:blipFill rotWithShape="1">
          <a:blip r:embed="rId2"/>
          <a:srcRect b="19"/>
          <a:stretch/>
        </p:blipFill>
        <p:spPr>
          <a:xfrm>
            <a:off x="20" y="-17253"/>
            <a:ext cx="14630380" cy="8229600"/>
          </a:xfrm>
          <a:prstGeom prst="rect">
            <a:avLst/>
          </a:prstGeom>
        </p:spPr>
      </p:pic>
      <p:pic>
        <p:nvPicPr>
          <p:cNvPr id="3" name="Google Shape;145;p17" descr="Presentation Slides-06.png">
            <a:extLst>
              <a:ext uri="{FF2B5EF4-FFF2-40B4-BE49-F238E27FC236}">
                <a16:creationId xmlns:a16="http://schemas.microsoft.com/office/drawing/2014/main" id="{5FDBB57A-4B91-C4BC-8441-DF72296E03C3}"/>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5" name="Google Shape;150;p17">
            <a:extLst>
              <a:ext uri="{FF2B5EF4-FFF2-40B4-BE49-F238E27FC236}">
                <a16:creationId xmlns:a16="http://schemas.microsoft.com/office/drawing/2014/main" id="{8FF366CE-AD45-BD04-821C-B7AA0CA72241}"/>
              </a:ext>
            </a:extLst>
          </p:cNvPr>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6" name="Google Shape;146;p17">
            <a:extLst>
              <a:ext uri="{FF2B5EF4-FFF2-40B4-BE49-F238E27FC236}">
                <a16:creationId xmlns:a16="http://schemas.microsoft.com/office/drawing/2014/main" id="{19ADC860-BF76-B4CF-D975-DC3464FCAD84}"/>
              </a:ext>
            </a:extLst>
          </p:cNvPr>
          <p:cNvSpPr txBox="1"/>
          <p:nvPr/>
        </p:nvSpPr>
        <p:spPr>
          <a:xfrm>
            <a:off x="3673641" y="57419"/>
            <a:ext cx="72189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585852"/>
                </a:solidFill>
                <a:latin typeface="Roboto"/>
                <a:ea typeface="Roboto"/>
                <a:cs typeface="Roboto"/>
                <a:sym typeface="Roboto"/>
              </a:rPr>
              <a:t>PRACTICAL UNDERSTANDING</a:t>
            </a:r>
            <a:endParaRPr sz="4000" b="1" dirty="0">
              <a:solidFill>
                <a:srgbClr val="585852"/>
              </a:solidFill>
              <a:latin typeface="Roboto"/>
              <a:ea typeface="Roboto"/>
              <a:cs typeface="Roboto"/>
              <a:sym typeface="Roboto"/>
            </a:endParaRPr>
          </a:p>
        </p:txBody>
      </p:sp>
      <p:sp>
        <p:nvSpPr>
          <p:cNvPr id="8" name="Google Shape;97;p14">
            <a:extLst>
              <a:ext uri="{FF2B5EF4-FFF2-40B4-BE49-F238E27FC236}">
                <a16:creationId xmlns:a16="http://schemas.microsoft.com/office/drawing/2014/main" id="{2D28EA47-F98C-921C-30F1-36CF0355D20C}"/>
              </a:ext>
            </a:extLst>
          </p:cNvPr>
          <p:cNvSpPr/>
          <p:nvPr/>
        </p:nvSpPr>
        <p:spPr>
          <a:xfrm>
            <a:off x="3810000" y="716281"/>
            <a:ext cx="6874042"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39170E4F-77F6-F129-3A3C-9330E3BBB196}"/>
              </a:ext>
            </a:extLst>
          </p:cNvPr>
          <p:cNvSpPr txBox="1"/>
          <p:nvPr/>
        </p:nvSpPr>
        <p:spPr>
          <a:xfrm>
            <a:off x="287867" y="1016000"/>
            <a:ext cx="10744199" cy="501676"/>
          </a:xfrm>
          <a:prstGeom prst="rect">
            <a:avLst/>
          </a:prstGeom>
          <a:noFill/>
        </p:spPr>
        <p:txBody>
          <a:bodyPr wrap="square">
            <a:spAutoFit/>
          </a:bodyPr>
          <a:lstStyle/>
          <a:p>
            <a:pPr marL="0" marR="0" lvl="0" indent="0" algn="l" rtl="0">
              <a:lnSpc>
                <a:spcPct val="120000"/>
              </a:lnSpc>
              <a:spcBef>
                <a:spcPts val="0"/>
              </a:spcBef>
              <a:spcAft>
                <a:spcPts val="0"/>
              </a:spcAft>
              <a:buNone/>
            </a:pPr>
            <a:r>
              <a:rPr lang="en-US" sz="2400" b="1" dirty="0">
                <a:solidFill>
                  <a:srgbClr val="8AAA3F"/>
                </a:solidFill>
                <a:latin typeface="Roboto"/>
                <a:ea typeface="Roboto"/>
                <a:cs typeface="Roboto"/>
                <a:sym typeface="Roboto"/>
              </a:rPr>
              <a:t>ILLUSTRATION-1  </a:t>
            </a:r>
            <a:endParaRPr lang="en-US" sz="1400" b="1" dirty="0">
              <a:solidFill>
                <a:srgbClr val="8AAA3F"/>
              </a:solidFill>
              <a:latin typeface="Roboto"/>
              <a:ea typeface="Roboto"/>
              <a:cs typeface="Roboto"/>
              <a:sym typeface="Roboto"/>
            </a:endParaRPr>
          </a:p>
        </p:txBody>
      </p:sp>
      <p:pic>
        <p:nvPicPr>
          <p:cNvPr id="9" name="Picture 8">
            <a:extLst>
              <a:ext uri="{FF2B5EF4-FFF2-40B4-BE49-F238E27FC236}">
                <a16:creationId xmlns:a16="http://schemas.microsoft.com/office/drawing/2014/main" id="{DA4B6813-8325-9F52-F4DC-52521F0AD58B}"/>
              </a:ext>
            </a:extLst>
          </p:cNvPr>
          <p:cNvPicPr>
            <a:picLocks noChangeAspect="1"/>
          </p:cNvPicPr>
          <p:nvPr/>
        </p:nvPicPr>
        <p:blipFill>
          <a:blip r:embed="rId4"/>
          <a:stretch>
            <a:fillRect/>
          </a:stretch>
        </p:blipFill>
        <p:spPr>
          <a:xfrm>
            <a:off x="508000" y="1534928"/>
            <a:ext cx="13311219" cy="6313671"/>
          </a:xfrm>
          <a:prstGeom prst="rect">
            <a:avLst/>
          </a:prstGeom>
        </p:spPr>
      </p:pic>
    </p:spTree>
    <p:extLst>
      <p:ext uri="{BB962C8B-B14F-4D97-AF65-F5344CB8AC3E}">
        <p14:creationId xmlns:p14="http://schemas.microsoft.com/office/powerpoint/2010/main" val="36125954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1741</Words>
  <Application>Microsoft Office PowerPoint</Application>
  <PresentationFormat>Custom</PresentationFormat>
  <Paragraphs>216</Paragraphs>
  <Slides>34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Roboto</vt:lpstr>
      <vt:lpstr>Arial</vt:lpstr>
      <vt:lpstr>Faustina</vt:lpstr>
      <vt:lpstr>Google Sans</vt:lpstr>
      <vt:lpstr>Calibri Light</vt:lpstr>
      <vt:lpstr>Heebo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Tushar Goyal</cp:lastModifiedBy>
  <cp:revision>50</cp:revision>
  <dcterms:modified xsi:type="dcterms:W3CDTF">2024-01-20T07:50:23Z</dcterms:modified>
</cp:coreProperties>
</file>